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1"/>
    <p:sldMasterId id="2147483783" r:id="rId2"/>
  </p:sldMasterIdLst>
  <p:notesMasterIdLst>
    <p:notesMasterId r:id="rId36"/>
  </p:notesMasterIdLst>
  <p:sldIdLst>
    <p:sldId id="256" r:id="rId3"/>
    <p:sldId id="257" r:id="rId4"/>
    <p:sldId id="258" r:id="rId5"/>
    <p:sldId id="260" r:id="rId6"/>
    <p:sldId id="302" r:id="rId7"/>
    <p:sldId id="303" r:id="rId8"/>
    <p:sldId id="328" r:id="rId9"/>
    <p:sldId id="304" r:id="rId10"/>
    <p:sldId id="305" r:id="rId11"/>
    <p:sldId id="327" r:id="rId12"/>
    <p:sldId id="307" r:id="rId13"/>
    <p:sldId id="308" r:id="rId14"/>
    <p:sldId id="310" r:id="rId15"/>
    <p:sldId id="329" r:id="rId16"/>
    <p:sldId id="309" r:id="rId17"/>
    <p:sldId id="331" r:id="rId18"/>
    <p:sldId id="311" r:id="rId19"/>
    <p:sldId id="312" r:id="rId20"/>
    <p:sldId id="313" r:id="rId21"/>
    <p:sldId id="314" r:id="rId22"/>
    <p:sldId id="315" r:id="rId23"/>
    <p:sldId id="316" r:id="rId24"/>
    <p:sldId id="317" r:id="rId25"/>
    <p:sldId id="326" r:id="rId26"/>
    <p:sldId id="318" r:id="rId27"/>
    <p:sldId id="319" r:id="rId28"/>
    <p:sldId id="320" r:id="rId29"/>
    <p:sldId id="321" r:id="rId30"/>
    <p:sldId id="322" r:id="rId31"/>
    <p:sldId id="323" r:id="rId32"/>
    <p:sldId id="332" r:id="rId33"/>
    <p:sldId id="324" r:id="rId34"/>
    <p:sldId id="32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8312"/>
    <a:srgbClr val="65D7FF"/>
    <a:srgbClr val="4CE6E2"/>
    <a:srgbClr val="2EADB8"/>
    <a:srgbClr val="0EB6C8"/>
    <a:srgbClr val="10D6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diagrams/_rels/data2.xml.rels><?xml version="1.0" encoding="UTF-8" standalone="yes"?>
<Relationships xmlns="http://schemas.openxmlformats.org/package/2006/relationships"><Relationship Id="rId2" Type="http://schemas.openxmlformats.org/officeDocument/2006/relationships/hyperlink" Target="https://ieeexplore.ieee.org/document/8886788" TargetMode="External"/><Relationship Id="rId1" Type="http://schemas.openxmlformats.org/officeDocument/2006/relationships/hyperlink" Target="https://www.sciencegate.app/app/redirect#aHR0cHM6Ly9keC5kb2kub3JnLzEwLjMzODI0L3BqcHIuMjAyMS4zNi4zLjI2" TargetMode="External"/></Relationships>
</file>

<file path=ppt/diagrams/_rels/drawing2.xml.rels><?xml version="1.0" encoding="UTF-8" standalone="yes"?>
<Relationships xmlns="http://schemas.openxmlformats.org/package/2006/relationships"><Relationship Id="rId2" Type="http://schemas.openxmlformats.org/officeDocument/2006/relationships/hyperlink" Target="https://ieeexplore.ieee.org/document/8886788" TargetMode="External"/><Relationship Id="rId1" Type="http://schemas.openxmlformats.org/officeDocument/2006/relationships/hyperlink" Target="https://www.sciencegate.app/app/redirect#aHR0cHM6Ly9keC5kb2kub3JnLzEwLjMzODI0L3BqcHIuMjAyMS4zNi4zLjI2"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AEDDEF-C6DC-4F61-BF8C-773D0B68F06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1EE76D18-E48A-4899-A7F4-0DAFC07A673E}">
      <dgm:prSet/>
      <dgm:spPr>
        <a:xfrm>
          <a:off x="0" y="131267"/>
          <a:ext cx="5744684" cy="311805"/>
        </a:xfrm>
        <a:prstGeom prst="roundRect">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b="1" dirty="0">
              <a:solidFill>
                <a:sysClr val="window" lastClr="FFFFFF"/>
              </a:solidFill>
              <a:latin typeface="Calibri" panose="020F0502020204030204"/>
              <a:ea typeface="+mn-ea"/>
              <a:cs typeface="+mn-cs"/>
            </a:rPr>
            <a:t>Contribution</a:t>
          </a:r>
        </a:p>
      </dgm:t>
    </dgm:pt>
    <dgm:pt modelId="{84D562F3-55DF-40BD-A1E5-D3D688611DA1}" type="parTrans" cxnId="{03838A26-137B-4D2C-A0B4-BDDA042808EC}">
      <dgm:prSet/>
      <dgm:spPr/>
      <dgm:t>
        <a:bodyPr/>
        <a:lstStyle/>
        <a:p>
          <a:endParaRPr lang="en-US"/>
        </a:p>
      </dgm:t>
    </dgm:pt>
    <dgm:pt modelId="{36917E9B-AA25-45DA-9A8C-03B7074C468C}" type="sibTrans" cxnId="{03838A26-137B-4D2C-A0B4-BDDA042808EC}">
      <dgm:prSet/>
      <dgm:spPr/>
      <dgm:t>
        <a:bodyPr/>
        <a:lstStyle/>
        <a:p>
          <a:endParaRPr lang="en-US"/>
        </a:p>
      </dgm:t>
    </dgm:pt>
    <dgm:pt modelId="{7B4A998B-86CF-4561-98C8-6EDACFCCF9AE}">
      <dgm:prSet/>
      <dgm:spPr>
        <a:xfrm>
          <a:off x="0" y="480512"/>
          <a:ext cx="5744684" cy="311805"/>
        </a:xfrm>
        <a:prstGeom prst="roundRect">
          <a:avLst/>
        </a:prstGeom>
        <a:solidFill>
          <a:srgbClr val="4472C4">
            <a:hueOff val="-817038"/>
            <a:satOff val="-1136"/>
            <a:lumOff val="-436"/>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b="1" dirty="0">
              <a:solidFill>
                <a:sysClr val="window" lastClr="FFFFFF"/>
              </a:solidFill>
              <a:latin typeface="Calibri" panose="020F0502020204030204"/>
              <a:ea typeface="+mn-ea"/>
              <a:cs typeface="+mn-cs"/>
            </a:rPr>
            <a:t>Problem statement</a:t>
          </a:r>
        </a:p>
      </dgm:t>
    </dgm:pt>
    <dgm:pt modelId="{814B67A2-B76D-464A-BECF-2EC7F59CBB17}" type="parTrans" cxnId="{40D6CE8C-4948-4DFE-9E61-842135C72374}">
      <dgm:prSet/>
      <dgm:spPr/>
      <dgm:t>
        <a:bodyPr/>
        <a:lstStyle/>
        <a:p>
          <a:endParaRPr lang="en-US"/>
        </a:p>
      </dgm:t>
    </dgm:pt>
    <dgm:pt modelId="{A5CA2776-6466-49A5-9F06-656BC1E7A9EE}" type="sibTrans" cxnId="{40D6CE8C-4948-4DFE-9E61-842135C72374}">
      <dgm:prSet/>
      <dgm:spPr/>
      <dgm:t>
        <a:bodyPr/>
        <a:lstStyle/>
        <a:p>
          <a:endParaRPr lang="en-US"/>
        </a:p>
      </dgm:t>
    </dgm:pt>
    <dgm:pt modelId="{65A562C6-84F4-4E30-A11C-C45186B141E1}">
      <dgm:prSet/>
      <dgm:spPr>
        <a:xfrm>
          <a:off x="0" y="829757"/>
          <a:ext cx="5744684" cy="311805"/>
        </a:xfrm>
        <a:prstGeom prst="roundRect">
          <a:avLst/>
        </a:prstGeom>
        <a:solidFill>
          <a:srgbClr val="4472C4">
            <a:hueOff val="-1634077"/>
            <a:satOff val="-2273"/>
            <a:lumOff val="-872"/>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b="1" dirty="0">
              <a:solidFill>
                <a:sysClr val="window" lastClr="FFFFFF"/>
              </a:solidFill>
              <a:latin typeface="Calibri" panose="020F0502020204030204"/>
              <a:ea typeface="+mn-ea"/>
              <a:cs typeface="+mn-cs"/>
            </a:rPr>
            <a:t>Introduction</a:t>
          </a:r>
        </a:p>
      </dgm:t>
    </dgm:pt>
    <dgm:pt modelId="{4EDF4EF9-9550-4AA6-AABE-D2921256D1F7}" type="parTrans" cxnId="{17A4FAF8-4B17-4203-B0B7-C1F85D867123}">
      <dgm:prSet/>
      <dgm:spPr/>
      <dgm:t>
        <a:bodyPr/>
        <a:lstStyle/>
        <a:p>
          <a:endParaRPr lang="en-US"/>
        </a:p>
      </dgm:t>
    </dgm:pt>
    <dgm:pt modelId="{ABEF2B9E-C44B-47FB-A65F-91E1DD7B9DD1}" type="sibTrans" cxnId="{17A4FAF8-4B17-4203-B0B7-C1F85D867123}">
      <dgm:prSet/>
      <dgm:spPr/>
      <dgm:t>
        <a:bodyPr/>
        <a:lstStyle/>
        <a:p>
          <a:endParaRPr lang="en-US"/>
        </a:p>
      </dgm:t>
    </dgm:pt>
    <dgm:pt modelId="{21AAEDDA-1BDE-4B18-85E8-F328A20B9895}">
      <dgm:prSet/>
      <dgm:spPr>
        <a:xfrm>
          <a:off x="0" y="1528247"/>
          <a:ext cx="5744684" cy="311805"/>
        </a:xfrm>
        <a:prstGeom prst="roundRect">
          <a:avLst/>
        </a:prstGeom>
        <a:solidFill>
          <a:srgbClr val="4472C4">
            <a:hueOff val="-3268153"/>
            <a:satOff val="-4546"/>
            <a:lumOff val="-1743"/>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b="1" dirty="0">
              <a:solidFill>
                <a:sysClr val="window" lastClr="FFFFFF"/>
              </a:solidFill>
              <a:latin typeface="Calibri" panose="020F0502020204030204"/>
              <a:ea typeface="+mn-ea"/>
              <a:cs typeface="+mn-cs"/>
            </a:rPr>
            <a:t>Flow</a:t>
          </a:r>
          <a:r>
            <a:rPr lang="en-US" dirty="0">
              <a:solidFill>
                <a:sysClr val="window" lastClr="FFFFFF"/>
              </a:solidFill>
              <a:latin typeface="Calibri" panose="020F0502020204030204"/>
              <a:ea typeface="+mn-ea"/>
              <a:cs typeface="+mn-cs"/>
            </a:rPr>
            <a:t> </a:t>
          </a:r>
          <a:r>
            <a:rPr lang="en-US" b="1" dirty="0">
              <a:solidFill>
                <a:sysClr val="window" lastClr="FFFFFF"/>
              </a:solidFill>
              <a:latin typeface="Calibri" panose="020F0502020204030204"/>
              <a:ea typeface="+mn-ea"/>
              <a:cs typeface="+mn-cs"/>
            </a:rPr>
            <a:t>Diagram</a:t>
          </a:r>
        </a:p>
      </dgm:t>
    </dgm:pt>
    <dgm:pt modelId="{D2FB8CA4-5E99-42BE-802D-13E46A2239E9}" type="parTrans" cxnId="{1E61C0A2-0643-4F73-B9A0-E8FBC430C3BF}">
      <dgm:prSet/>
      <dgm:spPr/>
      <dgm:t>
        <a:bodyPr/>
        <a:lstStyle/>
        <a:p>
          <a:endParaRPr lang="en-US"/>
        </a:p>
      </dgm:t>
    </dgm:pt>
    <dgm:pt modelId="{BB295AF2-CE76-4DA8-B886-ED7A43132D56}" type="sibTrans" cxnId="{1E61C0A2-0643-4F73-B9A0-E8FBC430C3BF}">
      <dgm:prSet/>
      <dgm:spPr/>
      <dgm:t>
        <a:bodyPr/>
        <a:lstStyle/>
        <a:p>
          <a:endParaRPr lang="en-US"/>
        </a:p>
      </dgm:t>
    </dgm:pt>
    <dgm:pt modelId="{D0E235FC-751D-4764-A025-FC81ED38839D}">
      <dgm:prSet/>
      <dgm:spPr>
        <a:xfrm>
          <a:off x="0" y="1877492"/>
          <a:ext cx="5744684" cy="311805"/>
        </a:xfrm>
        <a:prstGeom prst="roundRect">
          <a:avLst/>
        </a:prstGeom>
        <a:solidFill>
          <a:srgbClr val="4472C4">
            <a:hueOff val="-4085191"/>
            <a:satOff val="-5682"/>
            <a:lumOff val="-2179"/>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b="1" dirty="0">
              <a:solidFill>
                <a:sysClr val="window" lastClr="FFFFFF"/>
              </a:solidFill>
              <a:latin typeface="Calibri" panose="020F0502020204030204"/>
              <a:ea typeface="+mn-ea"/>
              <a:cs typeface="+mn-cs"/>
            </a:rPr>
            <a:t>System Level Diagram</a:t>
          </a:r>
        </a:p>
      </dgm:t>
    </dgm:pt>
    <dgm:pt modelId="{CBD9CB56-458C-4D7F-81CE-A271408072B1}" type="parTrans" cxnId="{C215651F-E21B-4591-83F5-AB8136DF1AEC}">
      <dgm:prSet/>
      <dgm:spPr/>
      <dgm:t>
        <a:bodyPr/>
        <a:lstStyle/>
        <a:p>
          <a:endParaRPr lang="en-US"/>
        </a:p>
      </dgm:t>
    </dgm:pt>
    <dgm:pt modelId="{B4FE2CA9-A8E7-422A-BBC0-045DEC8192ED}" type="sibTrans" cxnId="{C215651F-E21B-4591-83F5-AB8136DF1AEC}">
      <dgm:prSet/>
      <dgm:spPr/>
      <dgm:t>
        <a:bodyPr/>
        <a:lstStyle/>
        <a:p>
          <a:endParaRPr lang="en-US"/>
        </a:p>
      </dgm:t>
    </dgm:pt>
    <dgm:pt modelId="{0DC19B81-4DED-4C24-A405-DC6F9D7340F7}">
      <dgm:prSet/>
      <dgm:spPr>
        <a:xfrm>
          <a:off x="0" y="2235734"/>
          <a:ext cx="5744684" cy="311805"/>
        </a:xfrm>
        <a:prstGeom prst="roundRect">
          <a:avLst/>
        </a:prstGeom>
        <a:solidFill>
          <a:srgbClr val="4472C4">
            <a:hueOff val="-4902230"/>
            <a:satOff val="-6819"/>
            <a:lumOff val="-2615"/>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b="1" dirty="0">
              <a:solidFill>
                <a:sysClr val="window" lastClr="FFFFFF"/>
              </a:solidFill>
              <a:latin typeface="Calibri" panose="020F0502020204030204"/>
              <a:ea typeface="+mn-ea"/>
              <a:cs typeface="+mn-cs"/>
            </a:rPr>
            <a:t>Implementation:</a:t>
          </a:r>
          <a:endParaRPr lang="en-US" dirty="0">
            <a:solidFill>
              <a:sysClr val="window" lastClr="FFFFFF"/>
            </a:solidFill>
            <a:latin typeface="Calibri" panose="020F0502020204030204"/>
            <a:ea typeface="+mn-ea"/>
            <a:cs typeface="+mn-cs"/>
          </a:endParaRPr>
        </a:p>
      </dgm:t>
    </dgm:pt>
    <dgm:pt modelId="{555044C6-077F-45F5-A8C0-A501DC52BA8A}" type="parTrans" cxnId="{D54AFBE4-60A4-41D8-A68D-48B5A7006E0E}">
      <dgm:prSet/>
      <dgm:spPr/>
      <dgm:t>
        <a:bodyPr/>
        <a:lstStyle/>
        <a:p>
          <a:endParaRPr lang="en-US"/>
        </a:p>
      </dgm:t>
    </dgm:pt>
    <dgm:pt modelId="{0F2809B2-ACEF-4FF8-AC30-541BBAC92D6D}" type="sibTrans" cxnId="{D54AFBE4-60A4-41D8-A68D-48B5A7006E0E}">
      <dgm:prSet/>
      <dgm:spPr/>
      <dgm:t>
        <a:bodyPr/>
        <a:lstStyle/>
        <a:p>
          <a:endParaRPr lang="en-US"/>
        </a:p>
      </dgm:t>
    </dgm:pt>
    <dgm:pt modelId="{1FA301EE-3E6F-47D4-B315-B0982A5A5CC0}">
      <dgm:prSet/>
      <dgm:spPr>
        <a:xfrm>
          <a:off x="0" y="2538542"/>
          <a:ext cx="5744684" cy="1210949"/>
        </a:xfrm>
        <a:noFill/>
        <a:ln>
          <a:noFill/>
        </a:ln>
        <a:effectLst/>
      </dgm:spPr>
      <dgm:t>
        <a:bodyPr/>
        <a:lstStyle/>
        <a:p>
          <a:pPr>
            <a:buChar char="•"/>
          </a:pPr>
          <a:r>
            <a:rPr lang="en-US" dirty="0">
              <a:solidFill>
                <a:sysClr val="window" lastClr="FFFFFF">
                  <a:hueOff val="0"/>
                  <a:satOff val="0"/>
                  <a:lumOff val="0"/>
                  <a:alphaOff val="0"/>
                </a:sysClr>
              </a:solidFill>
              <a:latin typeface="Calibri" panose="020F0502020204030204"/>
              <a:ea typeface="+mn-ea"/>
              <a:cs typeface="+mn-cs"/>
            </a:rPr>
            <a:t>Data Gathering</a:t>
          </a:r>
        </a:p>
      </dgm:t>
    </dgm:pt>
    <dgm:pt modelId="{C11E5157-4823-4937-98D6-388C2A4B893A}" type="parTrans" cxnId="{36B25730-AC43-4941-9B06-7E0F7D856FE7}">
      <dgm:prSet/>
      <dgm:spPr/>
      <dgm:t>
        <a:bodyPr/>
        <a:lstStyle/>
        <a:p>
          <a:endParaRPr lang="en-US"/>
        </a:p>
      </dgm:t>
    </dgm:pt>
    <dgm:pt modelId="{DB484962-D04E-4BE6-90AD-5B1E5FBE18D0}" type="sibTrans" cxnId="{36B25730-AC43-4941-9B06-7E0F7D856FE7}">
      <dgm:prSet/>
      <dgm:spPr/>
      <dgm:t>
        <a:bodyPr/>
        <a:lstStyle/>
        <a:p>
          <a:endParaRPr lang="en-US"/>
        </a:p>
      </dgm:t>
    </dgm:pt>
    <dgm:pt modelId="{8EFA40E0-F523-4AD0-8212-419C68EB07BB}">
      <dgm:prSet/>
      <dgm:spPr>
        <a:xfrm>
          <a:off x="0" y="2538542"/>
          <a:ext cx="5744684" cy="1210949"/>
        </a:xfrm>
        <a:noFill/>
        <a:ln>
          <a:noFill/>
        </a:ln>
        <a:effectLst/>
      </dgm:spPr>
      <dgm:t>
        <a:bodyPr/>
        <a:lstStyle/>
        <a:p>
          <a:pPr>
            <a:buChar char="•"/>
          </a:pPr>
          <a:r>
            <a:rPr lang="en-US" dirty="0">
              <a:solidFill>
                <a:sysClr val="window" lastClr="FFFFFF">
                  <a:hueOff val="0"/>
                  <a:satOff val="0"/>
                  <a:lumOff val="0"/>
                  <a:alphaOff val="0"/>
                </a:sysClr>
              </a:solidFill>
              <a:latin typeface="Calibri" panose="020F0502020204030204"/>
              <a:ea typeface="+mn-ea"/>
              <a:cs typeface="+mn-cs"/>
            </a:rPr>
            <a:t>Feature Extraction </a:t>
          </a:r>
        </a:p>
      </dgm:t>
    </dgm:pt>
    <dgm:pt modelId="{28FCED0B-E43D-4EAF-927F-A9F14FF1B8BD}" type="parTrans" cxnId="{C44CF70D-9519-4EDE-8321-8F7F02F16EA3}">
      <dgm:prSet/>
      <dgm:spPr/>
      <dgm:t>
        <a:bodyPr/>
        <a:lstStyle/>
        <a:p>
          <a:endParaRPr lang="en-US"/>
        </a:p>
      </dgm:t>
    </dgm:pt>
    <dgm:pt modelId="{C11C27B9-0883-4A9C-951D-0CD5511C5533}" type="sibTrans" cxnId="{C44CF70D-9519-4EDE-8321-8F7F02F16EA3}">
      <dgm:prSet/>
      <dgm:spPr/>
      <dgm:t>
        <a:bodyPr/>
        <a:lstStyle/>
        <a:p>
          <a:endParaRPr lang="en-US"/>
        </a:p>
      </dgm:t>
    </dgm:pt>
    <dgm:pt modelId="{FE2C3B63-8A76-4A93-AA09-15683311199C}">
      <dgm:prSet/>
      <dgm:spPr>
        <a:xfrm>
          <a:off x="0" y="4447982"/>
          <a:ext cx="5744684" cy="311805"/>
        </a:xfrm>
        <a:prstGeom prst="roundRect">
          <a:avLst/>
        </a:prstGeom>
        <a:solidFill>
          <a:srgbClr val="4472C4">
            <a:hueOff val="-7353344"/>
            <a:satOff val="-10228"/>
            <a:lumOff val="-3922"/>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b="1" dirty="0">
              <a:solidFill>
                <a:sysClr val="window" lastClr="FFFFFF"/>
              </a:solidFill>
              <a:latin typeface="Calibri" panose="020F0502020204030204"/>
              <a:ea typeface="+mn-ea"/>
              <a:cs typeface="+mn-cs"/>
            </a:rPr>
            <a:t>Reference</a:t>
          </a:r>
        </a:p>
      </dgm:t>
    </dgm:pt>
    <dgm:pt modelId="{E2E94F69-6D95-4773-B4DA-DE99FB36E819}" type="parTrans" cxnId="{01AC4D02-DE9C-4CC7-B74B-82F434C14BA2}">
      <dgm:prSet/>
      <dgm:spPr/>
      <dgm:t>
        <a:bodyPr/>
        <a:lstStyle/>
        <a:p>
          <a:endParaRPr lang="en-US"/>
        </a:p>
      </dgm:t>
    </dgm:pt>
    <dgm:pt modelId="{3182CA56-6422-4816-8FDE-69A0BD02B991}" type="sibTrans" cxnId="{01AC4D02-DE9C-4CC7-B74B-82F434C14BA2}">
      <dgm:prSet/>
      <dgm:spPr/>
      <dgm:t>
        <a:bodyPr/>
        <a:lstStyle/>
        <a:p>
          <a:endParaRPr lang="en-US"/>
        </a:p>
      </dgm:t>
    </dgm:pt>
    <dgm:pt modelId="{5148AFC8-3F52-4039-8CF2-AC3EB281B203}">
      <dgm:prSet/>
      <dgm:spPr>
        <a:xfrm>
          <a:off x="0" y="1179002"/>
          <a:ext cx="5744684" cy="311805"/>
        </a:xfrm>
        <a:prstGeom prst="roundRect">
          <a:avLst/>
        </a:prstGeom>
        <a:solidFill>
          <a:srgbClr val="4472C4">
            <a:hueOff val="-2451115"/>
            <a:satOff val="-3409"/>
            <a:lumOff val="-1307"/>
            <a:alpha val="9200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b="1" dirty="0">
              <a:solidFill>
                <a:sysClr val="window" lastClr="FFFFFF"/>
              </a:solidFill>
              <a:latin typeface="Calibri" panose="020F0502020204030204"/>
              <a:ea typeface="+mn-ea"/>
              <a:cs typeface="+mn-cs"/>
            </a:rPr>
            <a:t>Relevant</a:t>
          </a:r>
          <a:r>
            <a:rPr lang="en-US" dirty="0">
              <a:solidFill>
                <a:sysClr val="window" lastClr="FFFFFF"/>
              </a:solidFill>
              <a:latin typeface="Calibri" panose="020F0502020204030204"/>
              <a:ea typeface="+mn-ea"/>
              <a:cs typeface="+mn-cs"/>
            </a:rPr>
            <a:t> </a:t>
          </a:r>
          <a:r>
            <a:rPr lang="en-US" b="1" dirty="0">
              <a:solidFill>
                <a:sysClr val="window" lastClr="FFFFFF"/>
              </a:solidFill>
              <a:latin typeface="Calibri" panose="020F0502020204030204"/>
              <a:ea typeface="+mn-ea"/>
              <a:cs typeface="+mn-cs"/>
            </a:rPr>
            <a:t>Work</a:t>
          </a:r>
        </a:p>
      </dgm:t>
    </dgm:pt>
    <dgm:pt modelId="{F736CC8A-8430-4C89-AA04-2302FEDC0596}" type="parTrans" cxnId="{EE964763-EBBE-498C-93AB-7A9AAFE7424A}">
      <dgm:prSet/>
      <dgm:spPr/>
      <dgm:t>
        <a:bodyPr/>
        <a:lstStyle/>
        <a:p>
          <a:endParaRPr lang="en-US"/>
        </a:p>
      </dgm:t>
    </dgm:pt>
    <dgm:pt modelId="{A0DE2DE8-74AA-468B-8653-FA42BA2C3BB7}" type="sibTrans" cxnId="{EE964763-EBBE-498C-93AB-7A9AAFE7424A}">
      <dgm:prSet/>
      <dgm:spPr/>
      <dgm:t>
        <a:bodyPr/>
        <a:lstStyle/>
        <a:p>
          <a:endParaRPr lang="en-US"/>
        </a:p>
      </dgm:t>
    </dgm:pt>
    <dgm:pt modelId="{2BD8C8EF-3A06-461C-ADC0-EF13AADFD748}">
      <dgm:prSet/>
      <dgm:spPr>
        <a:xfrm>
          <a:off x="0" y="3749492"/>
          <a:ext cx="5744684" cy="311805"/>
        </a:xfrm>
        <a:prstGeom prst="roundRect">
          <a:avLst/>
        </a:prstGeom>
        <a:solidFill>
          <a:srgbClr val="4472C4">
            <a:hueOff val="-5719268"/>
            <a:satOff val="-7955"/>
            <a:lumOff val="-305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b="1" dirty="0">
              <a:solidFill>
                <a:sysClr val="window" lastClr="FFFFFF"/>
              </a:solidFill>
              <a:latin typeface="Calibri" panose="020F0502020204030204"/>
              <a:ea typeface="+mn-ea"/>
              <a:cs typeface="+mn-cs"/>
            </a:rPr>
            <a:t>Future work</a:t>
          </a:r>
        </a:p>
      </dgm:t>
    </dgm:pt>
    <dgm:pt modelId="{95D92FE0-A411-4043-BA6F-7FE41533B421}" type="parTrans" cxnId="{427DD8D8-29E5-4B84-BCA6-4D9C7603C821}">
      <dgm:prSet/>
      <dgm:spPr/>
      <dgm:t>
        <a:bodyPr/>
        <a:lstStyle/>
        <a:p>
          <a:endParaRPr lang="en-US"/>
        </a:p>
      </dgm:t>
    </dgm:pt>
    <dgm:pt modelId="{838A921B-1E53-4836-9B0C-77A8DBB58D53}" type="sibTrans" cxnId="{427DD8D8-29E5-4B84-BCA6-4D9C7603C821}">
      <dgm:prSet/>
      <dgm:spPr/>
      <dgm:t>
        <a:bodyPr/>
        <a:lstStyle/>
        <a:p>
          <a:endParaRPr lang="en-US"/>
        </a:p>
      </dgm:t>
    </dgm:pt>
    <dgm:pt modelId="{EB56D611-704E-4CA3-9966-DD77620DE6BE}">
      <dgm:prSet/>
      <dgm:spPr>
        <a:xfrm>
          <a:off x="0" y="2538542"/>
          <a:ext cx="5744684" cy="1210949"/>
        </a:xfrm>
        <a:noFill/>
        <a:ln>
          <a:noFill/>
        </a:ln>
        <a:effectLst/>
      </dgm:spPr>
      <dgm:t>
        <a:bodyPr/>
        <a:lstStyle/>
        <a:p>
          <a:pPr>
            <a:buChar char="•"/>
          </a:pPr>
          <a:r>
            <a:rPr lang="en-US" dirty="0">
              <a:solidFill>
                <a:sysClr val="window" lastClr="FFFFFF">
                  <a:hueOff val="0"/>
                  <a:satOff val="0"/>
                  <a:lumOff val="0"/>
                  <a:alphaOff val="0"/>
                </a:sysClr>
              </a:solidFill>
              <a:latin typeface="Calibri" panose="020F0502020204030204"/>
              <a:ea typeface="+mn-ea"/>
              <a:cs typeface="+mn-cs"/>
            </a:rPr>
            <a:t>GUI</a:t>
          </a:r>
        </a:p>
      </dgm:t>
    </dgm:pt>
    <dgm:pt modelId="{B25284B7-6F47-44DD-A6A2-927EBB2E67C9}" type="parTrans" cxnId="{4A270DEA-53ED-4DF6-A26F-D420971D2D1B}">
      <dgm:prSet/>
      <dgm:spPr/>
      <dgm:t>
        <a:bodyPr/>
        <a:lstStyle/>
        <a:p>
          <a:endParaRPr lang="en-US"/>
        </a:p>
      </dgm:t>
    </dgm:pt>
    <dgm:pt modelId="{97003943-2E7D-49FC-97E9-12524D9FA9D7}" type="sibTrans" cxnId="{4A270DEA-53ED-4DF6-A26F-D420971D2D1B}">
      <dgm:prSet/>
      <dgm:spPr/>
      <dgm:t>
        <a:bodyPr/>
        <a:lstStyle/>
        <a:p>
          <a:endParaRPr lang="en-US"/>
        </a:p>
      </dgm:t>
    </dgm:pt>
    <dgm:pt modelId="{1C56D389-11F5-47B5-8DF0-7C8269B90884}">
      <dgm:prSet/>
      <dgm:spPr>
        <a:xfrm>
          <a:off x="0" y="2538542"/>
          <a:ext cx="5744684" cy="1210949"/>
        </a:xfrm>
        <a:noFill/>
        <a:ln>
          <a:noFill/>
        </a:ln>
        <a:effectLst/>
      </dgm:spPr>
      <dgm:t>
        <a:bodyPr/>
        <a:lstStyle/>
        <a:p>
          <a:pPr>
            <a:buChar char="•"/>
          </a:pPr>
          <a:r>
            <a:rPr lang="en-US" dirty="0">
              <a:solidFill>
                <a:sysClr val="window" lastClr="FFFFFF">
                  <a:hueOff val="0"/>
                  <a:satOff val="0"/>
                  <a:lumOff val="0"/>
                  <a:alphaOff val="0"/>
                </a:sysClr>
              </a:solidFill>
              <a:latin typeface="Calibri" panose="020F0502020204030204"/>
              <a:ea typeface="+mn-ea"/>
              <a:cs typeface="+mn-cs"/>
            </a:rPr>
            <a:t>Model Classifier</a:t>
          </a:r>
        </a:p>
      </dgm:t>
    </dgm:pt>
    <dgm:pt modelId="{EA8A0842-6360-4114-B036-856415A60124}" type="parTrans" cxnId="{1EDA79DA-A1CB-4055-996E-88B3792220BD}">
      <dgm:prSet/>
      <dgm:spPr/>
      <dgm:t>
        <a:bodyPr/>
        <a:lstStyle/>
        <a:p>
          <a:endParaRPr lang="en-US"/>
        </a:p>
      </dgm:t>
    </dgm:pt>
    <dgm:pt modelId="{ABDBDE33-D02F-49B0-AC0F-FA2D7DB8F08E}" type="sibTrans" cxnId="{1EDA79DA-A1CB-4055-996E-88B3792220BD}">
      <dgm:prSet/>
      <dgm:spPr/>
      <dgm:t>
        <a:bodyPr/>
        <a:lstStyle/>
        <a:p>
          <a:endParaRPr lang="en-US"/>
        </a:p>
      </dgm:t>
    </dgm:pt>
    <dgm:pt modelId="{C354C9F1-83D7-4ADF-BBCB-B627D2809ED0}">
      <dgm:prSet/>
      <dgm:spPr>
        <a:xfrm>
          <a:off x="0" y="2538542"/>
          <a:ext cx="5744684" cy="1210949"/>
        </a:xfrm>
        <a:noFill/>
        <a:ln>
          <a:noFill/>
        </a:ln>
        <a:effectLst/>
      </dgm:spPr>
      <dgm:t>
        <a:bodyPr/>
        <a:lstStyle/>
        <a:p>
          <a:pPr>
            <a:buChar char="•"/>
          </a:pPr>
          <a:r>
            <a:rPr lang="en-US" dirty="0">
              <a:solidFill>
                <a:sysClr val="window" lastClr="FFFFFF">
                  <a:hueOff val="0"/>
                  <a:satOff val="0"/>
                  <a:lumOff val="0"/>
                  <a:alphaOff val="0"/>
                </a:sysClr>
              </a:solidFill>
              <a:latin typeface="Calibri" panose="020F0502020204030204"/>
              <a:ea typeface="+mn-ea"/>
              <a:cs typeface="+mn-cs"/>
            </a:rPr>
            <a:t>Model run on Test Data</a:t>
          </a:r>
        </a:p>
      </dgm:t>
    </dgm:pt>
    <dgm:pt modelId="{52294D60-E0BD-4DB1-85D4-62210A86400B}" type="parTrans" cxnId="{F1A77BCF-E007-46AE-9626-160FD8140C02}">
      <dgm:prSet/>
      <dgm:spPr/>
      <dgm:t>
        <a:bodyPr/>
        <a:lstStyle/>
        <a:p>
          <a:endParaRPr lang="en-US"/>
        </a:p>
      </dgm:t>
    </dgm:pt>
    <dgm:pt modelId="{E114BF6D-8820-4342-85F7-9C62FDB0FA97}" type="sibTrans" cxnId="{F1A77BCF-E007-46AE-9626-160FD8140C02}">
      <dgm:prSet/>
      <dgm:spPr/>
      <dgm:t>
        <a:bodyPr/>
        <a:lstStyle/>
        <a:p>
          <a:endParaRPr lang="en-US"/>
        </a:p>
      </dgm:t>
    </dgm:pt>
    <dgm:pt modelId="{8EC81BEB-DCD9-4836-8F91-1264988266EF}">
      <dgm:prSet/>
      <dgm:spPr>
        <a:xfrm>
          <a:off x="0" y="4098737"/>
          <a:ext cx="5744684" cy="311805"/>
        </a:xfrm>
        <a:prstGeom prst="roundRect">
          <a:avLst/>
        </a:prstGeom>
        <a:solidFill>
          <a:srgbClr val="4472C4">
            <a:hueOff val="-6536306"/>
            <a:satOff val="-9092"/>
            <a:lumOff val="-3486"/>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b="1" dirty="0">
              <a:solidFill>
                <a:sysClr val="window" lastClr="FFFFFF"/>
              </a:solidFill>
              <a:latin typeface="Calibri" panose="020F0502020204030204"/>
              <a:ea typeface="+mn-ea"/>
              <a:cs typeface="+mn-cs"/>
            </a:rPr>
            <a:t>Conclusion</a:t>
          </a:r>
        </a:p>
      </dgm:t>
    </dgm:pt>
    <dgm:pt modelId="{FC4666F4-A277-452D-8ED3-10C0F638DD9D}" type="parTrans" cxnId="{E4F73A60-E606-4141-89BD-5402D42EBE5D}">
      <dgm:prSet/>
      <dgm:spPr/>
      <dgm:t>
        <a:bodyPr/>
        <a:lstStyle/>
        <a:p>
          <a:endParaRPr lang="en-US"/>
        </a:p>
      </dgm:t>
    </dgm:pt>
    <dgm:pt modelId="{AF1D76CB-0EF1-43B0-8953-D82B3118A18A}" type="sibTrans" cxnId="{E4F73A60-E606-4141-89BD-5402D42EBE5D}">
      <dgm:prSet/>
      <dgm:spPr/>
      <dgm:t>
        <a:bodyPr/>
        <a:lstStyle/>
        <a:p>
          <a:endParaRPr lang="en-US"/>
        </a:p>
      </dgm:t>
    </dgm:pt>
    <dgm:pt modelId="{7E4E2D7A-D447-4F39-9132-E3792412B3B6}">
      <dgm:prSet/>
      <dgm:spPr>
        <a:xfrm>
          <a:off x="0" y="2538542"/>
          <a:ext cx="5744684" cy="1210949"/>
        </a:xfrm>
        <a:noFill/>
        <a:ln>
          <a:noFill/>
        </a:ln>
        <a:effectLst/>
      </dgm:spPr>
      <dgm:t>
        <a:bodyPr/>
        <a:lstStyle/>
        <a:p>
          <a:pPr>
            <a:buChar char="•"/>
          </a:pPr>
          <a:r>
            <a:rPr lang="en-US" dirty="0">
              <a:solidFill>
                <a:sysClr val="window" lastClr="FFFFFF">
                  <a:hueOff val="0"/>
                  <a:satOff val="0"/>
                  <a:lumOff val="0"/>
                  <a:alphaOff val="0"/>
                </a:sysClr>
              </a:solidFill>
              <a:latin typeface="Calibri" panose="020F0502020204030204"/>
              <a:ea typeface="+mn-ea"/>
              <a:cs typeface="+mn-cs"/>
            </a:rPr>
            <a:t>Data Pre-processing</a:t>
          </a:r>
        </a:p>
      </dgm:t>
    </dgm:pt>
    <dgm:pt modelId="{3511E96D-D0F0-48E1-9D5F-E69C61883623}" type="sibTrans" cxnId="{4FED26EA-90CB-427C-928D-A7045527EC09}">
      <dgm:prSet/>
      <dgm:spPr/>
      <dgm:t>
        <a:bodyPr/>
        <a:lstStyle/>
        <a:p>
          <a:endParaRPr lang="en-US"/>
        </a:p>
      </dgm:t>
    </dgm:pt>
    <dgm:pt modelId="{2DF51DCC-A0D6-4845-B96D-4F3783216655}" type="parTrans" cxnId="{4FED26EA-90CB-427C-928D-A7045527EC09}">
      <dgm:prSet/>
      <dgm:spPr/>
      <dgm:t>
        <a:bodyPr/>
        <a:lstStyle/>
        <a:p>
          <a:endParaRPr lang="en-US"/>
        </a:p>
      </dgm:t>
    </dgm:pt>
    <dgm:pt modelId="{CADD43C0-77B3-4FA5-AE45-2F61943A6C2C}" type="pres">
      <dgm:prSet presAssocID="{D1AEDDEF-C6DC-4F61-BF8C-773D0B68F06F}" presName="linear" presStyleCnt="0">
        <dgm:presLayoutVars>
          <dgm:animLvl val="lvl"/>
          <dgm:resizeHandles val="exact"/>
        </dgm:presLayoutVars>
      </dgm:prSet>
      <dgm:spPr/>
    </dgm:pt>
    <dgm:pt modelId="{5A39BC8C-6599-4679-A1D9-10143E58223A}" type="pres">
      <dgm:prSet presAssocID="{1EE76D18-E48A-4899-A7F4-0DAFC07A673E}" presName="parentText" presStyleLbl="node1" presStyleIdx="0" presStyleCnt="10">
        <dgm:presLayoutVars>
          <dgm:chMax val="0"/>
          <dgm:bulletEnabled val="1"/>
        </dgm:presLayoutVars>
      </dgm:prSet>
      <dgm:spPr/>
    </dgm:pt>
    <dgm:pt modelId="{F36E014F-9943-4FCB-8540-B47A9282DE44}" type="pres">
      <dgm:prSet presAssocID="{36917E9B-AA25-45DA-9A8C-03B7074C468C}" presName="spacer" presStyleCnt="0"/>
      <dgm:spPr/>
    </dgm:pt>
    <dgm:pt modelId="{FCD0248E-DACD-4BA9-B1DF-057D3A44310E}" type="pres">
      <dgm:prSet presAssocID="{7B4A998B-86CF-4561-98C8-6EDACFCCF9AE}" presName="parentText" presStyleLbl="node1" presStyleIdx="1" presStyleCnt="10">
        <dgm:presLayoutVars>
          <dgm:chMax val="0"/>
          <dgm:bulletEnabled val="1"/>
        </dgm:presLayoutVars>
      </dgm:prSet>
      <dgm:spPr/>
    </dgm:pt>
    <dgm:pt modelId="{669E282B-EFED-478F-9383-6A97E8A24122}" type="pres">
      <dgm:prSet presAssocID="{A5CA2776-6466-49A5-9F06-656BC1E7A9EE}" presName="spacer" presStyleCnt="0"/>
      <dgm:spPr/>
    </dgm:pt>
    <dgm:pt modelId="{355E6508-EA75-45B5-8BB0-CA93FFE22082}" type="pres">
      <dgm:prSet presAssocID="{65A562C6-84F4-4E30-A11C-C45186B141E1}" presName="parentText" presStyleLbl="node1" presStyleIdx="2" presStyleCnt="10">
        <dgm:presLayoutVars>
          <dgm:chMax val="0"/>
          <dgm:bulletEnabled val="1"/>
        </dgm:presLayoutVars>
      </dgm:prSet>
      <dgm:spPr/>
    </dgm:pt>
    <dgm:pt modelId="{73A61293-D081-4BFE-969D-AD23A02CB134}" type="pres">
      <dgm:prSet presAssocID="{ABEF2B9E-C44B-47FB-A65F-91E1DD7B9DD1}" presName="spacer" presStyleCnt="0"/>
      <dgm:spPr/>
    </dgm:pt>
    <dgm:pt modelId="{5269D369-9719-41B8-A6B9-DCDF502CD8F1}" type="pres">
      <dgm:prSet presAssocID="{5148AFC8-3F52-4039-8CF2-AC3EB281B203}" presName="parentText" presStyleLbl="node1" presStyleIdx="3" presStyleCnt="10">
        <dgm:presLayoutVars>
          <dgm:chMax val="0"/>
          <dgm:bulletEnabled val="1"/>
        </dgm:presLayoutVars>
      </dgm:prSet>
      <dgm:spPr/>
    </dgm:pt>
    <dgm:pt modelId="{07C2B4CE-4EF3-4260-8D8B-110F696C433F}" type="pres">
      <dgm:prSet presAssocID="{A0DE2DE8-74AA-468B-8653-FA42BA2C3BB7}" presName="spacer" presStyleCnt="0"/>
      <dgm:spPr/>
    </dgm:pt>
    <dgm:pt modelId="{BAB4EF7F-5374-4BE7-AA7D-D821AB91526B}" type="pres">
      <dgm:prSet presAssocID="{21AAEDDA-1BDE-4B18-85E8-F328A20B9895}" presName="parentText" presStyleLbl="node1" presStyleIdx="4" presStyleCnt="10">
        <dgm:presLayoutVars>
          <dgm:chMax val="0"/>
          <dgm:bulletEnabled val="1"/>
        </dgm:presLayoutVars>
      </dgm:prSet>
      <dgm:spPr/>
    </dgm:pt>
    <dgm:pt modelId="{76E18E42-8F6A-4FB1-A8F3-C15EFE1E665D}" type="pres">
      <dgm:prSet presAssocID="{BB295AF2-CE76-4DA8-B886-ED7A43132D56}" presName="spacer" presStyleCnt="0"/>
      <dgm:spPr/>
    </dgm:pt>
    <dgm:pt modelId="{EE6020D6-7C55-4920-9E57-861087EC0E89}" type="pres">
      <dgm:prSet presAssocID="{D0E235FC-751D-4764-A025-FC81ED38839D}" presName="parentText" presStyleLbl="node1" presStyleIdx="5" presStyleCnt="10">
        <dgm:presLayoutVars>
          <dgm:chMax val="0"/>
          <dgm:bulletEnabled val="1"/>
        </dgm:presLayoutVars>
      </dgm:prSet>
      <dgm:spPr/>
    </dgm:pt>
    <dgm:pt modelId="{A173E77A-8995-4C9B-A782-2D5A0EFB9126}" type="pres">
      <dgm:prSet presAssocID="{B4FE2CA9-A8E7-422A-BBC0-045DEC8192ED}" presName="spacer" presStyleCnt="0"/>
      <dgm:spPr/>
    </dgm:pt>
    <dgm:pt modelId="{567E57F7-AFBE-43A5-949D-B45EA0B22B1D}" type="pres">
      <dgm:prSet presAssocID="{0DC19B81-4DED-4C24-A405-DC6F9D7340F7}" presName="parentText" presStyleLbl="node1" presStyleIdx="6" presStyleCnt="10" custLinFactNeighborY="743">
        <dgm:presLayoutVars>
          <dgm:chMax val="0"/>
          <dgm:bulletEnabled val="1"/>
        </dgm:presLayoutVars>
      </dgm:prSet>
      <dgm:spPr/>
    </dgm:pt>
    <dgm:pt modelId="{1512E455-7596-40C0-88D5-5552D3DFAAC8}" type="pres">
      <dgm:prSet presAssocID="{0DC19B81-4DED-4C24-A405-DC6F9D7340F7}" presName="childText" presStyleLbl="revTx" presStyleIdx="0" presStyleCnt="1">
        <dgm:presLayoutVars>
          <dgm:bulletEnabled val="1"/>
        </dgm:presLayoutVars>
      </dgm:prSet>
      <dgm:spPr/>
    </dgm:pt>
    <dgm:pt modelId="{14C96DAA-1F3D-4D19-8480-9701D9D31E78}" type="pres">
      <dgm:prSet presAssocID="{2BD8C8EF-3A06-461C-ADC0-EF13AADFD748}" presName="parentText" presStyleLbl="node1" presStyleIdx="7" presStyleCnt="10">
        <dgm:presLayoutVars>
          <dgm:chMax val="0"/>
          <dgm:bulletEnabled val="1"/>
        </dgm:presLayoutVars>
      </dgm:prSet>
      <dgm:spPr/>
    </dgm:pt>
    <dgm:pt modelId="{4BE4A73B-20C1-44E7-83EA-11DED64EC484}" type="pres">
      <dgm:prSet presAssocID="{838A921B-1E53-4836-9B0C-77A8DBB58D53}" presName="spacer" presStyleCnt="0"/>
      <dgm:spPr/>
    </dgm:pt>
    <dgm:pt modelId="{84E09512-36B0-4AFD-9B4D-7D12DE5ED488}" type="pres">
      <dgm:prSet presAssocID="{8EC81BEB-DCD9-4836-8F91-1264988266EF}" presName="parentText" presStyleLbl="node1" presStyleIdx="8" presStyleCnt="10" custLinFactNeighborY="60133">
        <dgm:presLayoutVars>
          <dgm:chMax val="0"/>
          <dgm:bulletEnabled val="1"/>
        </dgm:presLayoutVars>
      </dgm:prSet>
      <dgm:spPr/>
    </dgm:pt>
    <dgm:pt modelId="{D9DB7B80-9BDB-48FC-842F-50E29D68CE96}" type="pres">
      <dgm:prSet presAssocID="{AF1D76CB-0EF1-43B0-8953-D82B3118A18A}" presName="spacer" presStyleCnt="0"/>
      <dgm:spPr/>
    </dgm:pt>
    <dgm:pt modelId="{BC627773-C4D3-4C9E-A520-83B13642C02D}" type="pres">
      <dgm:prSet presAssocID="{FE2C3B63-8A76-4A93-AA09-15683311199C}" presName="parentText" presStyleLbl="node1" presStyleIdx="9" presStyleCnt="10">
        <dgm:presLayoutVars>
          <dgm:chMax val="0"/>
          <dgm:bulletEnabled val="1"/>
        </dgm:presLayoutVars>
      </dgm:prSet>
      <dgm:spPr/>
    </dgm:pt>
  </dgm:ptLst>
  <dgm:cxnLst>
    <dgm:cxn modelId="{01AC4D02-DE9C-4CC7-B74B-82F434C14BA2}" srcId="{D1AEDDEF-C6DC-4F61-BF8C-773D0B68F06F}" destId="{FE2C3B63-8A76-4A93-AA09-15683311199C}" srcOrd="9" destOrd="0" parTransId="{E2E94F69-6D95-4773-B4DA-DE99FB36E819}" sibTransId="{3182CA56-6422-4816-8FDE-69A0BD02B991}"/>
    <dgm:cxn modelId="{C44CF70D-9519-4EDE-8321-8F7F02F16EA3}" srcId="{0DC19B81-4DED-4C24-A405-DC6F9D7340F7}" destId="{8EFA40E0-F523-4AD0-8212-419C68EB07BB}" srcOrd="2" destOrd="0" parTransId="{28FCED0B-E43D-4EAF-927F-A9F14FF1B8BD}" sibTransId="{C11C27B9-0883-4A9C-951D-0CD5511C5533}"/>
    <dgm:cxn modelId="{DD12840E-9AA7-4AA8-AD6B-F90C9EF1674A}" type="presOf" srcId="{D0E235FC-751D-4764-A025-FC81ED38839D}" destId="{EE6020D6-7C55-4920-9E57-861087EC0E89}" srcOrd="0" destOrd="0" presId="urn:microsoft.com/office/officeart/2005/8/layout/vList2"/>
    <dgm:cxn modelId="{EC3EC511-051E-453F-8C90-4269ACC23406}" type="presOf" srcId="{EB56D611-704E-4CA3-9966-DD77620DE6BE}" destId="{1512E455-7596-40C0-88D5-5552D3DFAAC8}" srcOrd="0" destOrd="5" presId="urn:microsoft.com/office/officeart/2005/8/layout/vList2"/>
    <dgm:cxn modelId="{C215651F-E21B-4591-83F5-AB8136DF1AEC}" srcId="{D1AEDDEF-C6DC-4F61-BF8C-773D0B68F06F}" destId="{D0E235FC-751D-4764-A025-FC81ED38839D}" srcOrd="5" destOrd="0" parTransId="{CBD9CB56-458C-4D7F-81CE-A271408072B1}" sibTransId="{B4FE2CA9-A8E7-422A-BBC0-045DEC8192ED}"/>
    <dgm:cxn modelId="{03838A26-137B-4D2C-A0B4-BDDA042808EC}" srcId="{D1AEDDEF-C6DC-4F61-BF8C-773D0B68F06F}" destId="{1EE76D18-E48A-4899-A7F4-0DAFC07A673E}" srcOrd="0" destOrd="0" parTransId="{84D562F3-55DF-40BD-A1E5-D3D688611DA1}" sibTransId="{36917E9B-AA25-45DA-9A8C-03B7074C468C}"/>
    <dgm:cxn modelId="{36B25730-AC43-4941-9B06-7E0F7D856FE7}" srcId="{0DC19B81-4DED-4C24-A405-DC6F9D7340F7}" destId="{1FA301EE-3E6F-47D4-B315-B0982A5A5CC0}" srcOrd="0" destOrd="0" parTransId="{C11E5157-4823-4937-98D6-388C2A4B893A}" sibTransId="{DB484962-D04E-4BE6-90AD-5B1E5FBE18D0}"/>
    <dgm:cxn modelId="{03F8B231-B9E6-4D72-B8B7-94B47076EE0C}" type="presOf" srcId="{21AAEDDA-1BDE-4B18-85E8-F328A20B9895}" destId="{BAB4EF7F-5374-4BE7-AA7D-D821AB91526B}" srcOrd="0" destOrd="0" presId="urn:microsoft.com/office/officeart/2005/8/layout/vList2"/>
    <dgm:cxn modelId="{7E01B734-BB66-4D75-8D92-4559FCBFCF97}" type="presOf" srcId="{7E4E2D7A-D447-4F39-9132-E3792412B3B6}" destId="{1512E455-7596-40C0-88D5-5552D3DFAAC8}" srcOrd="0" destOrd="1" presId="urn:microsoft.com/office/officeart/2005/8/layout/vList2"/>
    <dgm:cxn modelId="{951C1160-217A-4D42-9AE4-4C593B2D9D0D}" type="presOf" srcId="{2BD8C8EF-3A06-461C-ADC0-EF13AADFD748}" destId="{14C96DAA-1F3D-4D19-8480-9701D9D31E78}" srcOrd="0" destOrd="0" presId="urn:microsoft.com/office/officeart/2005/8/layout/vList2"/>
    <dgm:cxn modelId="{E4F73A60-E606-4141-89BD-5402D42EBE5D}" srcId="{D1AEDDEF-C6DC-4F61-BF8C-773D0B68F06F}" destId="{8EC81BEB-DCD9-4836-8F91-1264988266EF}" srcOrd="8" destOrd="0" parTransId="{FC4666F4-A277-452D-8ED3-10C0F638DD9D}" sibTransId="{AF1D76CB-0EF1-43B0-8953-D82B3118A18A}"/>
    <dgm:cxn modelId="{EE964763-EBBE-498C-93AB-7A9AAFE7424A}" srcId="{D1AEDDEF-C6DC-4F61-BF8C-773D0B68F06F}" destId="{5148AFC8-3F52-4039-8CF2-AC3EB281B203}" srcOrd="3" destOrd="0" parTransId="{F736CC8A-8430-4C89-AA04-2302FEDC0596}" sibTransId="{A0DE2DE8-74AA-468B-8653-FA42BA2C3BB7}"/>
    <dgm:cxn modelId="{81BC9150-E6D6-4584-B404-29AA29E29DF7}" type="presOf" srcId="{0DC19B81-4DED-4C24-A405-DC6F9D7340F7}" destId="{567E57F7-AFBE-43A5-949D-B45EA0B22B1D}" srcOrd="0" destOrd="0" presId="urn:microsoft.com/office/officeart/2005/8/layout/vList2"/>
    <dgm:cxn modelId="{77B70272-310A-4FA1-B05F-FC380DACF96B}" type="presOf" srcId="{8EFA40E0-F523-4AD0-8212-419C68EB07BB}" destId="{1512E455-7596-40C0-88D5-5552D3DFAAC8}" srcOrd="0" destOrd="2" presId="urn:microsoft.com/office/officeart/2005/8/layout/vList2"/>
    <dgm:cxn modelId="{346F9155-B101-46E0-B1B0-7003A861F795}" type="presOf" srcId="{8EC81BEB-DCD9-4836-8F91-1264988266EF}" destId="{84E09512-36B0-4AFD-9B4D-7D12DE5ED488}" srcOrd="0" destOrd="0" presId="urn:microsoft.com/office/officeart/2005/8/layout/vList2"/>
    <dgm:cxn modelId="{492A9B57-0261-4BE1-8EB6-05D44D58882B}" type="presOf" srcId="{5148AFC8-3F52-4039-8CF2-AC3EB281B203}" destId="{5269D369-9719-41B8-A6B9-DCDF502CD8F1}" srcOrd="0" destOrd="0" presId="urn:microsoft.com/office/officeart/2005/8/layout/vList2"/>
    <dgm:cxn modelId="{970E8C7E-A36F-4856-9F86-927A53A66FFD}" type="presOf" srcId="{1FA301EE-3E6F-47D4-B315-B0982A5A5CC0}" destId="{1512E455-7596-40C0-88D5-5552D3DFAAC8}" srcOrd="0" destOrd="0" presId="urn:microsoft.com/office/officeart/2005/8/layout/vList2"/>
    <dgm:cxn modelId="{CF25DE8B-C846-47A5-B8E4-526EFD689D75}" type="presOf" srcId="{D1AEDDEF-C6DC-4F61-BF8C-773D0B68F06F}" destId="{CADD43C0-77B3-4FA5-AE45-2F61943A6C2C}" srcOrd="0" destOrd="0" presId="urn:microsoft.com/office/officeart/2005/8/layout/vList2"/>
    <dgm:cxn modelId="{40D6CE8C-4948-4DFE-9E61-842135C72374}" srcId="{D1AEDDEF-C6DC-4F61-BF8C-773D0B68F06F}" destId="{7B4A998B-86CF-4561-98C8-6EDACFCCF9AE}" srcOrd="1" destOrd="0" parTransId="{814B67A2-B76D-464A-BECF-2EC7F59CBB17}" sibTransId="{A5CA2776-6466-49A5-9F06-656BC1E7A9EE}"/>
    <dgm:cxn modelId="{A387AA9A-8E76-41C6-BE95-F93972110C68}" type="presOf" srcId="{FE2C3B63-8A76-4A93-AA09-15683311199C}" destId="{BC627773-C4D3-4C9E-A520-83B13642C02D}" srcOrd="0" destOrd="0" presId="urn:microsoft.com/office/officeart/2005/8/layout/vList2"/>
    <dgm:cxn modelId="{1E61C0A2-0643-4F73-B9A0-E8FBC430C3BF}" srcId="{D1AEDDEF-C6DC-4F61-BF8C-773D0B68F06F}" destId="{21AAEDDA-1BDE-4B18-85E8-F328A20B9895}" srcOrd="4" destOrd="0" parTransId="{D2FB8CA4-5E99-42BE-802D-13E46A2239E9}" sibTransId="{BB295AF2-CE76-4DA8-B886-ED7A43132D56}"/>
    <dgm:cxn modelId="{788EFDA6-8BA7-411A-A874-863395DDD618}" type="presOf" srcId="{7B4A998B-86CF-4561-98C8-6EDACFCCF9AE}" destId="{FCD0248E-DACD-4BA9-B1DF-057D3A44310E}" srcOrd="0" destOrd="0" presId="urn:microsoft.com/office/officeart/2005/8/layout/vList2"/>
    <dgm:cxn modelId="{F1A77BCF-E007-46AE-9626-160FD8140C02}" srcId="{0DC19B81-4DED-4C24-A405-DC6F9D7340F7}" destId="{C354C9F1-83D7-4ADF-BBCB-B627D2809ED0}" srcOrd="4" destOrd="0" parTransId="{52294D60-E0BD-4DB1-85D4-62210A86400B}" sibTransId="{E114BF6D-8820-4342-85F7-9C62FDB0FA97}"/>
    <dgm:cxn modelId="{427DD8D8-29E5-4B84-BCA6-4D9C7603C821}" srcId="{D1AEDDEF-C6DC-4F61-BF8C-773D0B68F06F}" destId="{2BD8C8EF-3A06-461C-ADC0-EF13AADFD748}" srcOrd="7" destOrd="0" parTransId="{95D92FE0-A411-4043-BA6F-7FE41533B421}" sibTransId="{838A921B-1E53-4836-9B0C-77A8DBB58D53}"/>
    <dgm:cxn modelId="{1EDA79DA-A1CB-4055-996E-88B3792220BD}" srcId="{0DC19B81-4DED-4C24-A405-DC6F9D7340F7}" destId="{1C56D389-11F5-47B5-8DF0-7C8269B90884}" srcOrd="3" destOrd="0" parTransId="{EA8A0842-6360-4114-B036-856415A60124}" sibTransId="{ABDBDE33-D02F-49B0-AC0F-FA2D7DB8F08E}"/>
    <dgm:cxn modelId="{D54AFBE4-60A4-41D8-A68D-48B5A7006E0E}" srcId="{D1AEDDEF-C6DC-4F61-BF8C-773D0B68F06F}" destId="{0DC19B81-4DED-4C24-A405-DC6F9D7340F7}" srcOrd="6" destOrd="0" parTransId="{555044C6-077F-45F5-A8C0-A501DC52BA8A}" sibTransId="{0F2809B2-ACEF-4FF8-AC30-541BBAC92D6D}"/>
    <dgm:cxn modelId="{4A270DEA-53ED-4DF6-A26F-D420971D2D1B}" srcId="{0DC19B81-4DED-4C24-A405-DC6F9D7340F7}" destId="{EB56D611-704E-4CA3-9966-DD77620DE6BE}" srcOrd="5" destOrd="0" parTransId="{B25284B7-6F47-44DD-A6A2-927EBB2E67C9}" sibTransId="{97003943-2E7D-49FC-97E9-12524D9FA9D7}"/>
    <dgm:cxn modelId="{4FED26EA-90CB-427C-928D-A7045527EC09}" srcId="{0DC19B81-4DED-4C24-A405-DC6F9D7340F7}" destId="{7E4E2D7A-D447-4F39-9132-E3792412B3B6}" srcOrd="1" destOrd="0" parTransId="{2DF51DCC-A0D6-4845-B96D-4F3783216655}" sibTransId="{3511E96D-D0F0-48E1-9D5F-E69C61883623}"/>
    <dgm:cxn modelId="{F8CE9EEC-3119-494B-88F4-6ECF0C3761C4}" type="presOf" srcId="{C354C9F1-83D7-4ADF-BBCB-B627D2809ED0}" destId="{1512E455-7596-40C0-88D5-5552D3DFAAC8}" srcOrd="0" destOrd="4" presId="urn:microsoft.com/office/officeart/2005/8/layout/vList2"/>
    <dgm:cxn modelId="{5A3655ED-B866-4049-98E8-5F054E1376F3}" type="presOf" srcId="{65A562C6-84F4-4E30-A11C-C45186B141E1}" destId="{355E6508-EA75-45B5-8BB0-CA93FFE22082}" srcOrd="0" destOrd="0" presId="urn:microsoft.com/office/officeart/2005/8/layout/vList2"/>
    <dgm:cxn modelId="{1D6E2EF2-8E95-4B0B-A84D-3BFC59B1F47F}" type="presOf" srcId="{1C56D389-11F5-47B5-8DF0-7C8269B90884}" destId="{1512E455-7596-40C0-88D5-5552D3DFAAC8}" srcOrd="0" destOrd="3" presId="urn:microsoft.com/office/officeart/2005/8/layout/vList2"/>
    <dgm:cxn modelId="{17A4FAF8-4B17-4203-B0B7-C1F85D867123}" srcId="{D1AEDDEF-C6DC-4F61-BF8C-773D0B68F06F}" destId="{65A562C6-84F4-4E30-A11C-C45186B141E1}" srcOrd="2" destOrd="0" parTransId="{4EDF4EF9-9550-4AA6-AABE-D2921256D1F7}" sibTransId="{ABEF2B9E-C44B-47FB-A65F-91E1DD7B9DD1}"/>
    <dgm:cxn modelId="{EAB1D3F9-F14E-48F8-9150-26F00119B64C}" type="presOf" srcId="{1EE76D18-E48A-4899-A7F4-0DAFC07A673E}" destId="{5A39BC8C-6599-4679-A1D9-10143E58223A}" srcOrd="0" destOrd="0" presId="urn:microsoft.com/office/officeart/2005/8/layout/vList2"/>
    <dgm:cxn modelId="{7C61B861-9762-41DC-81A6-27AD36C087A9}" type="presParOf" srcId="{CADD43C0-77B3-4FA5-AE45-2F61943A6C2C}" destId="{5A39BC8C-6599-4679-A1D9-10143E58223A}" srcOrd="0" destOrd="0" presId="urn:microsoft.com/office/officeart/2005/8/layout/vList2"/>
    <dgm:cxn modelId="{D41266D1-FCB3-46C7-A2CB-479E8482C3C8}" type="presParOf" srcId="{CADD43C0-77B3-4FA5-AE45-2F61943A6C2C}" destId="{F36E014F-9943-4FCB-8540-B47A9282DE44}" srcOrd="1" destOrd="0" presId="urn:microsoft.com/office/officeart/2005/8/layout/vList2"/>
    <dgm:cxn modelId="{AF7F743F-8635-4381-913F-C6CEEC5505ED}" type="presParOf" srcId="{CADD43C0-77B3-4FA5-AE45-2F61943A6C2C}" destId="{FCD0248E-DACD-4BA9-B1DF-057D3A44310E}" srcOrd="2" destOrd="0" presId="urn:microsoft.com/office/officeart/2005/8/layout/vList2"/>
    <dgm:cxn modelId="{6BF9E148-1C7E-4171-93D2-1EF4D92B57F1}" type="presParOf" srcId="{CADD43C0-77B3-4FA5-AE45-2F61943A6C2C}" destId="{669E282B-EFED-478F-9383-6A97E8A24122}" srcOrd="3" destOrd="0" presId="urn:microsoft.com/office/officeart/2005/8/layout/vList2"/>
    <dgm:cxn modelId="{D77D49B3-93EA-4125-9DBE-7B6E3634B9A9}" type="presParOf" srcId="{CADD43C0-77B3-4FA5-AE45-2F61943A6C2C}" destId="{355E6508-EA75-45B5-8BB0-CA93FFE22082}" srcOrd="4" destOrd="0" presId="urn:microsoft.com/office/officeart/2005/8/layout/vList2"/>
    <dgm:cxn modelId="{E0BA3633-72C4-4930-8841-36934EC92FD5}" type="presParOf" srcId="{CADD43C0-77B3-4FA5-AE45-2F61943A6C2C}" destId="{73A61293-D081-4BFE-969D-AD23A02CB134}" srcOrd="5" destOrd="0" presId="urn:microsoft.com/office/officeart/2005/8/layout/vList2"/>
    <dgm:cxn modelId="{C367B187-34D4-4126-924C-701C24404BBA}" type="presParOf" srcId="{CADD43C0-77B3-4FA5-AE45-2F61943A6C2C}" destId="{5269D369-9719-41B8-A6B9-DCDF502CD8F1}" srcOrd="6" destOrd="0" presId="urn:microsoft.com/office/officeart/2005/8/layout/vList2"/>
    <dgm:cxn modelId="{D15B1DC0-E7F2-4AC8-802D-49B5C2BF7BA3}" type="presParOf" srcId="{CADD43C0-77B3-4FA5-AE45-2F61943A6C2C}" destId="{07C2B4CE-4EF3-4260-8D8B-110F696C433F}" srcOrd="7" destOrd="0" presId="urn:microsoft.com/office/officeart/2005/8/layout/vList2"/>
    <dgm:cxn modelId="{F7810284-A0A3-4BBB-9A26-7307302D8987}" type="presParOf" srcId="{CADD43C0-77B3-4FA5-AE45-2F61943A6C2C}" destId="{BAB4EF7F-5374-4BE7-AA7D-D821AB91526B}" srcOrd="8" destOrd="0" presId="urn:microsoft.com/office/officeart/2005/8/layout/vList2"/>
    <dgm:cxn modelId="{4A409055-FE26-43BB-A366-C3FBBBCD745E}" type="presParOf" srcId="{CADD43C0-77B3-4FA5-AE45-2F61943A6C2C}" destId="{76E18E42-8F6A-4FB1-A8F3-C15EFE1E665D}" srcOrd="9" destOrd="0" presId="urn:microsoft.com/office/officeart/2005/8/layout/vList2"/>
    <dgm:cxn modelId="{D44A4465-14ED-4ACA-B250-574492DAC0DA}" type="presParOf" srcId="{CADD43C0-77B3-4FA5-AE45-2F61943A6C2C}" destId="{EE6020D6-7C55-4920-9E57-861087EC0E89}" srcOrd="10" destOrd="0" presId="urn:microsoft.com/office/officeart/2005/8/layout/vList2"/>
    <dgm:cxn modelId="{38B68C96-3ADA-4BE4-B074-CC1D1A934805}" type="presParOf" srcId="{CADD43C0-77B3-4FA5-AE45-2F61943A6C2C}" destId="{A173E77A-8995-4C9B-A782-2D5A0EFB9126}" srcOrd="11" destOrd="0" presId="urn:microsoft.com/office/officeart/2005/8/layout/vList2"/>
    <dgm:cxn modelId="{86A4628E-26A4-4E0C-8BEC-1E58DA5E6C10}" type="presParOf" srcId="{CADD43C0-77B3-4FA5-AE45-2F61943A6C2C}" destId="{567E57F7-AFBE-43A5-949D-B45EA0B22B1D}" srcOrd="12" destOrd="0" presId="urn:microsoft.com/office/officeart/2005/8/layout/vList2"/>
    <dgm:cxn modelId="{4135EF5D-0643-4147-9AA0-CB6837711B40}" type="presParOf" srcId="{CADD43C0-77B3-4FA5-AE45-2F61943A6C2C}" destId="{1512E455-7596-40C0-88D5-5552D3DFAAC8}" srcOrd="13" destOrd="0" presId="urn:microsoft.com/office/officeart/2005/8/layout/vList2"/>
    <dgm:cxn modelId="{2170BC30-0DE9-4EF6-BD4F-7263CFE609AE}" type="presParOf" srcId="{CADD43C0-77B3-4FA5-AE45-2F61943A6C2C}" destId="{14C96DAA-1F3D-4D19-8480-9701D9D31E78}" srcOrd="14" destOrd="0" presId="urn:microsoft.com/office/officeart/2005/8/layout/vList2"/>
    <dgm:cxn modelId="{238CD78F-5481-4E0B-98A4-3FCB6B0D2323}" type="presParOf" srcId="{CADD43C0-77B3-4FA5-AE45-2F61943A6C2C}" destId="{4BE4A73B-20C1-44E7-83EA-11DED64EC484}" srcOrd="15" destOrd="0" presId="urn:microsoft.com/office/officeart/2005/8/layout/vList2"/>
    <dgm:cxn modelId="{CA44F7C4-A191-461B-8971-BAC19770D5DF}" type="presParOf" srcId="{CADD43C0-77B3-4FA5-AE45-2F61943A6C2C}" destId="{84E09512-36B0-4AFD-9B4D-7D12DE5ED488}" srcOrd="16" destOrd="0" presId="urn:microsoft.com/office/officeart/2005/8/layout/vList2"/>
    <dgm:cxn modelId="{C7F61770-9649-4DA4-8C69-12C98958CE61}" type="presParOf" srcId="{CADD43C0-77B3-4FA5-AE45-2F61943A6C2C}" destId="{D9DB7B80-9BDB-48FC-842F-50E29D68CE96}" srcOrd="17" destOrd="0" presId="urn:microsoft.com/office/officeart/2005/8/layout/vList2"/>
    <dgm:cxn modelId="{A6546B8F-EC80-4F8E-8398-42E27FCCFC19}" type="presParOf" srcId="{CADD43C0-77B3-4FA5-AE45-2F61943A6C2C}" destId="{BC627773-C4D3-4C9E-A520-83B13642C02D}" srcOrd="18" destOrd="0" presId="urn:microsoft.com/office/officeart/2005/8/layout/vList2"/>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F298C4-E743-4AE1-BCC1-33E810BBA78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1DEDEA45-E5E8-407E-9414-F17B0E8A444C}">
      <dgm:prSet/>
      <dgm:spPr>
        <a:solidFill>
          <a:schemeClr val="tx1">
            <a:lumMod val="85000"/>
          </a:schemeClr>
        </a:solidFill>
      </dgm:spPr>
      <dgm:t>
        <a:bodyPr/>
        <a:lstStyle/>
        <a:p>
          <a:r>
            <a:rPr lang="en-US" dirty="0">
              <a:solidFill>
                <a:schemeClr val="bg1"/>
              </a:solidFill>
            </a:rPr>
            <a:t>Sentiment Analysis on Imran Khan Tweets ,a research paper in which they gather and analyzed sentiment of tweets made by Imran Khan in one year time. Polarity of Imran Khan’s tweet was analyzed with help of R’s studio. Polarity result shows all three positive, neutral and negative tweets. </a:t>
          </a:r>
        </a:p>
        <a:p>
          <a:r>
            <a:rPr lang="en-US" dirty="0">
              <a:solidFill>
                <a:schemeClr val="bg1"/>
              </a:solidFill>
            </a:rPr>
            <a:t>DOI:</a:t>
          </a: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10.33824/pjpr.2021.36.3.26</a:t>
          </a:r>
          <a:endParaRPr lang="en-US" dirty="0">
            <a:solidFill>
              <a:schemeClr val="bg1"/>
            </a:solidFill>
          </a:endParaRPr>
        </a:p>
      </dgm:t>
    </dgm:pt>
    <dgm:pt modelId="{DA27EED7-2555-4269-BB8B-9C335449D7CA}" type="parTrans" cxnId="{A3CF7E50-350A-4654-8E7B-6F0AC53376F1}">
      <dgm:prSet/>
      <dgm:spPr/>
      <dgm:t>
        <a:bodyPr/>
        <a:lstStyle/>
        <a:p>
          <a:endParaRPr lang="en-US"/>
        </a:p>
      </dgm:t>
    </dgm:pt>
    <dgm:pt modelId="{BE6EFBD1-80D1-4394-BFB4-BFEF7AB7D0EA}" type="sibTrans" cxnId="{A3CF7E50-350A-4654-8E7B-6F0AC53376F1}">
      <dgm:prSet/>
      <dgm:spPr/>
      <dgm:t>
        <a:bodyPr/>
        <a:lstStyle/>
        <a:p>
          <a:endParaRPr lang="en-US"/>
        </a:p>
      </dgm:t>
    </dgm:pt>
    <dgm:pt modelId="{9747E014-5964-49BD-89FA-049E01C9B536}">
      <dgm:prSet/>
      <dgm:spPr>
        <a:solidFill>
          <a:schemeClr val="tx1">
            <a:lumMod val="85000"/>
          </a:schemeClr>
        </a:solidFill>
      </dgm:spPr>
      <dgm:t>
        <a:bodyPr/>
        <a:lstStyle/>
        <a:p>
          <a:r>
            <a:rPr lang="en-US" dirty="0">
              <a:solidFill>
                <a:schemeClr val="bg1"/>
              </a:solidFill>
            </a:rPr>
            <a:t>Sentiment Analysis for Urdu News Tweets Using Decision Tree, a research paper in which sentiment analysis is done on Urdu data. The approach uses dataset creation and then classification, which classifies tweets as positive, negative and neutral.</a:t>
          </a:r>
        </a:p>
        <a:p>
          <a:r>
            <a:rPr lang="en-US" dirty="0">
              <a:solidFill>
                <a:schemeClr val="bg1"/>
              </a:solidFill>
            </a:rPr>
            <a:t>DOI: </a:t>
          </a:r>
          <a:r>
            <a:rPr lang="en-US"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https://ieeexplore.ieee.org/document/8886788</a:t>
          </a:r>
          <a:r>
            <a:rPr lang="en-US" dirty="0">
              <a:solidFill>
                <a:schemeClr val="bg1"/>
              </a:solidFill>
            </a:rPr>
            <a:t>	</a:t>
          </a:r>
        </a:p>
      </dgm:t>
    </dgm:pt>
    <dgm:pt modelId="{BE71CCC3-51C9-418F-A861-45B2A7170237}" type="parTrans" cxnId="{4BF86376-4687-423C-8D80-E4305AEC6495}">
      <dgm:prSet/>
      <dgm:spPr/>
      <dgm:t>
        <a:bodyPr/>
        <a:lstStyle/>
        <a:p>
          <a:endParaRPr lang="en-US"/>
        </a:p>
      </dgm:t>
    </dgm:pt>
    <dgm:pt modelId="{8C52B1AC-0C7D-46CE-93A6-25D44BC0AAE6}" type="sibTrans" cxnId="{4BF86376-4687-423C-8D80-E4305AEC6495}">
      <dgm:prSet/>
      <dgm:spPr/>
      <dgm:t>
        <a:bodyPr/>
        <a:lstStyle/>
        <a:p>
          <a:endParaRPr lang="en-US"/>
        </a:p>
      </dgm:t>
    </dgm:pt>
    <dgm:pt modelId="{3A6B7488-E3E1-451B-939A-9CD72FF75FC6}" type="pres">
      <dgm:prSet presAssocID="{06F298C4-E743-4AE1-BCC1-33E810BBA782}" presName="linear" presStyleCnt="0">
        <dgm:presLayoutVars>
          <dgm:animLvl val="lvl"/>
          <dgm:resizeHandles val="exact"/>
        </dgm:presLayoutVars>
      </dgm:prSet>
      <dgm:spPr/>
    </dgm:pt>
    <dgm:pt modelId="{F6A2833F-D6D0-408F-9EC2-DA87A76ACF5C}" type="pres">
      <dgm:prSet presAssocID="{1DEDEA45-E5E8-407E-9414-F17B0E8A444C}" presName="parentText" presStyleLbl="node1" presStyleIdx="0" presStyleCnt="2" custLinFactNeighborX="0" custLinFactNeighborY="-67518">
        <dgm:presLayoutVars>
          <dgm:chMax val="0"/>
          <dgm:bulletEnabled val="1"/>
        </dgm:presLayoutVars>
      </dgm:prSet>
      <dgm:spPr/>
    </dgm:pt>
    <dgm:pt modelId="{F79F20E5-CF90-46C2-966A-1F7C4DA3FB86}" type="pres">
      <dgm:prSet presAssocID="{BE6EFBD1-80D1-4394-BFB4-BFEF7AB7D0EA}" presName="spacer" presStyleCnt="0"/>
      <dgm:spPr/>
    </dgm:pt>
    <dgm:pt modelId="{BB23BAB0-D035-4E97-B7DE-5232CAEBE54E}" type="pres">
      <dgm:prSet presAssocID="{9747E014-5964-49BD-89FA-049E01C9B536}" presName="parentText" presStyleLbl="node1" presStyleIdx="1" presStyleCnt="2" custLinFactY="308" custLinFactNeighborX="0" custLinFactNeighborY="100000">
        <dgm:presLayoutVars>
          <dgm:chMax val="0"/>
          <dgm:bulletEnabled val="1"/>
        </dgm:presLayoutVars>
      </dgm:prSet>
      <dgm:spPr/>
    </dgm:pt>
  </dgm:ptLst>
  <dgm:cxnLst>
    <dgm:cxn modelId="{A3CF7E50-350A-4654-8E7B-6F0AC53376F1}" srcId="{06F298C4-E743-4AE1-BCC1-33E810BBA782}" destId="{1DEDEA45-E5E8-407E-9414-F17B0E8A444C}" srcOrd="0" destOrd="0" parTransId="{DA27EED7-2555-4269-BB8B-9C335449D7CA}" sibTransId="{BE6EFBD1-80D1-4394-BFB4-BFEF7AB7D0EA}"/>
    <dgm:cxn modelId="{4BF86376-4687-423C-8D80-E4305AEC6495}" srcId="{06F298C4-E743-4AE1-BCC1-33E810BBA782}" destId="{9747E014-5964-49BD-89FA-049E01C9B536}" srcOrd="1" destOrd="0" parTransId="{BE71CCC3-51C9-418F-A861-45B2A7170237}" sibTransId="{8C52B1AC-0C7D-46CE-93A6-25D44BC0AAE6}"/>
    <dgm:cxn modelId="{2F3C3E9E-9BA5-499A-823D-C869F11D3CC5}" type="presOf" srcId="{9747E014-5964-49BD-89FA-049E01C9B536}" destId="{BB23BAB0-D035-4E97-B7DE-5232CAEBE54E}" srcOrd="0" destOrd="0" presId="urn:microsoft.com/office/officeart/2005/8/layout/vList2"/>
    <dgm:cxn modelId="{9B83A6A8-27F6-4D38-AF4A-5AD65A75C20D}" type="presOf" srcId="{1DEDEA45-E5E8-407E-9414-F17B0E8A444C}" destId="{F6A2833F-D6D0-408F-9EC2-DA87A76ACF5C}" srcOrd="0" destOrd="0" presId="urn:microsoft.com/office/officeart/2005/8/layout/vList2"/>
    <dgm:cxn modelId="{9A8D8AC6-1161-40B9-A064-7DFCBEC07A78}" type="presOf" srcId="{06F298C4-E743-4AE1-BCC1-33E810BBA782}" destId="{3A6B7488-E3E1-451B-939A-9CD72FF75FC6}" srcOrd="0" destOrd="0" presId="urn:microsoft.com/office/officeart/2005/8/layout/vList2"/>
    <dgm:cxn modelId="{4FF37660-308D-4BF9-AD5B-C9245496B4D9}" type="presParOf" srcId="{3A6B7488-E3E1-451B-939A-9CD72FF75FC6}" destId="{F6A2833F-D6D0-408F-9EC2-DA87A76ACF5C}" srcOrd="0" destOrd="0" presId="urn:microsoft.com/office/officeart/2005/8/layout/vList2"/>
    <dgm:cxn modelId="{8EFED835-3754-4082-84AA-3C03B788FA44}" type="presParOf" srcId="{3A6B7488-E3E1-451B-939A-9CD72FF75FC6}" destId="{F79F20E5-CF90-46C2-966A-1F7C4DA3FB86}" srcOrd="1" destOrd="0" presId="urn:microsoft.com/office/officeart/2005/8/layout/vList2"/>
    <dgm:cxn modelId="{8526F63E-B4AF-449C-B71C-3CF5CBCAB793}" type="presParOf" srcId="{3A6B7488-E3E1-451B-939A-9CD72FF75FC6}" destId="{BB23BAB0-D035-4E97-B7DE-5232CAEBE54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C54BC6-7249-44D0-BB22-1BE3E134500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BEE07EF-4850-433D-BCE0-2487EE94EDA0}">
      <dgm:prSet phldrT="[Text]" custT="1"/>
      <dgm:spPr>
        <a:solidFill>
          <a:srgbClr val="E48312"/>
        </a:solidFill>
      </dgm:spPr>
      <dgm:t>
        <a:bodyPr/>
        <a:lstStyle/>
        <a:p>
          <a:r>
            <a:rPr lang="en-US" sz="1800" b="1" dirty="0">
              <a:solidFill>
                <a:schemeClr val="tx1"/>
              </a:solidFill>
            </a:rPr>
            <a:t>Removal of Duplicate Tweets</a:t>
          </a:r>
        </a:p>
      </dgm:t>
    </dgm:pt>
    <dgm:pt modelId="{21D32230-8819-49DF-ACC0-0F269A9DC8DF}" type="parTrans" cxnId="{47D4FBD8-8BE6-48E0-8F7F-28008161E97C}">
      <dgm:prSet/>
      <dgm:spPr/>
      <dgm:t>
        <a:bodyPr/>
        <a:lstStyle/>
        <a:p>
          <a:endParaRPr lang="en-US"/>
        </a:p>
      </dgm:t>
    </dgm:pt>
    <dgm:pt modelId="{F2CFF80B-C370-40C5-9C4C-24321EFF74F7}" type="sibTrans" cxnId="{47D4FBD8-8BE6-48E0-8F7F-28008161E97C}">
      <dgm:prSet/>
      <dgm:spPr/>
      <dgm:t>
        <a:bodyPr/>
        <a:lstStyle/>
        <a:p>
          <a:endParaRPr lang="en-US"/>
        </a:p>
      </dgm:t>
    </dgm:pt>
    <dgm:pt modelId="{26AEA2FF-DA45-47A1-9668-09F2567F3156}">
      <dgm:prSet phldrT="[Text]" custT="1"/>
      <dgm:spPr>
        <a:solidFill>
          <a:srgbClr val="E48312"/>
        </a:solidFill>
      </dgm:spPr>
      <dgm:t>
        <a:bodyPr/>
        <a:lstStyle/>
        <a:p>
          <a:r>
            <a:rPr lang="en-US" sz="1800" b="1" dirty="0"/>
            <a:t>Determine Balance Notion of Dataset with both labels</a:t>
          </a:r>
        </a:p>
      </dgm:t>
    </dgm:pt>
    <dgm:pt modelId="{55C673A0-A6FA-46EF-A518-E04E7B7F62CF}" type="parTrans" cxnId="{59D98396-A19E-4980-9053-1FF6B223E067}">
      <dgm:prSet/>
      <dgm:spPr/>
      <dgm:t>
        <a:bodyPr/>
        <a:lstStyle/>
        <a:p>
          <a:endParaRPr lang="en-US"/>
        </a:p>
      </dgm:t>
    </dgm:pt>
    <dgm:pt modelId="{43947C9E-3374-4BD7-9056-097DF24B61FD}" type="sibTrans" cxnId="{59D98396-A19E-4980-9053-1FF6B223E067}">
      <dgm:prSet/>
      <dgm:spPr/>
      <dgm:t>
        <a:bodyPr/>
        <a:lstStyle/>
        <a:p>
          <a:endParaRPr lang="en-US"/>
        </a:p>
      </dgm:t>
    </dgm:pt>
    <dgm:pt modelId="{F51343B8-3D1F-4ACC-AC84-5AC28E53A1FA}">
      <dgm:prSet phldrT="[Text]" custT="1"/>
      <dgm:spPr>
        <a:solidFill>
          <a:srgbClr val="E48312"/>
        </a:solidFill>
      </dgm:spPr>
      <dgm:t>
        <a:bodyPr/>
        <a:lstStyle/>
        <a:p>
          <a:r>
            <a:rPr lang="en-US" sz="1800" b="1" dirty="0"/>
            <a:t>Removing spaces, digits, URLs, Hashtags and images from tweets</a:t>
          </a:r>
        </a:p>
      </dgm:t>
    </dgm:pt>
    <dgm:pt modelId="{2D58C25E-BE5A-4889-BBF4-ED0F2A449A82}" type="parTrans" cxnId="{9F55ABCE-596B-43DA-855A-96824F6FA90E}">
      <dgm:prSet/>
      <dgm:spPr/>
      <dgm:t>
        <a:bodyPr/>
        <a:lstStyle/>
        <a:p>
          <a:endParaRPr lang="en-US"/>
        </a:p>
      </dgm:t>
    </dgm:pt>
    <dgm:pt modelId="{4182286C-1823-400C-82D8-9586D6B85660}" type="sibTrans" cxnId="{9F55ABCE-596B-43DA-855A-96824F6FA90E}">
      <dgm:prSet/>
      <dgm:spPr/>
      <dgm:t>
        <a:bodyPr/>
        <a:lstStyle/>
        <a:p>
          <a:endParaRPr lang="en-US"/>
        </a:p>
      </dgm:t>
    </dgm:pt>
    <dgm:pt modelId="{CF9B2CD6-1FE5-4D62-92AC-98CDF24B2242}" type="pres">
      <dgm:prSet presAssocID="{E5C54BC6-7249-44D0-BB22-1BE3E134500B}" presName="linear" presStyleCnt="0">
        <dgm:presLayoutVars>
          <dgm:dir/>
          <dgm:animLvl val="lvl"/>
          <dgm:resizeHandles val="exact"/>
        </dgm:presLayoutVars>
      </dgm:prSet>
      <dgm:spPr/>
    </dgm:pt>
    <dgm:pt modelId="{5AE9DDAF-FF75-47FB-AAB4-055C51DF2C42}" type="pres">
      <dgm:prSet presAssocID="{4BEE07EF-4850-433D-BCE0-2487EE94EDA0}" presName="parentLin" presStyleCnt="0"/>
      <dgm:spPr/>
    </dgm:pt>
    <dgm:pt modelId="{8203D4CC-4DEA-44D1-94EE-D6587543D7DB}" type="pres">
      <dgm:prSet presAssocID="{4BEE07EF-4850-433D-BCE0-2487EE94EDA0}" presName="parentLeftMargin" presStyleLbl="node1" presStyleIdx="0" presStyleCnt="3"/>
      <dgm:spPr/>
    </dgm:pt>
    <dgm:pt modelId="{611A0299-5D6A-43E8-9730-FDAB52D10DE9}" type="pres">
      <dgm:prSet presAssocID="{4BEE07EF-4850-433D-BCE0-2487EE94EDA0}" presName="parentText" presStyleLbl="node1" presStyleIdx="0" presStyleCnt="3" custScaleX="104559" custScaleY="211008" custLinFactNeighborX="-62406" custLinFactNeighborY="-1504">
        <dgm:presLayoutVars>
          <dgm:chMax val="0"/>
          <dgm:bulletEnabled val="1"/>
        </dgm:presLayoutVars>
      </dgm:prSet>
      <dgm:spPr/>
    </dgm:pt>
    <dgm:pt modelId="{11FEF5B0-2784-443C-BD99-71E6FB05E6FC}" type="pres">
      <dgm:prSet presAssocID="{4BEE07EF-4850-433D-BCE0-2487EE94EDA0}" presName="negativeSpace" presStyleCnt="0"/>
      <dgm:spPr/>
    </dgm:pt>
    <dgm:pt modelId="{C23D2CEA-34DB-42A8-B998-FE69635D9912}" type="pres">
      <dgm:prSet presAssocID="{4BEE07EF-4850-433D-BCE0-2487EE94EDA0}" presName="childText" presStyleLbl="conFgAcc1" presStyleIdx="0" presStyleCnt="3">
        <dgm:presLayoutVars>
          <dgm:bulletEnabled val="1"/>
        </dgm:presLayoutVars>
      </dgm:prSet>
      <dgm:spPr>
        <a:noFill/>
        <a:ln>
          <a:solidFill>
            <a:schemeClr val="tx1">
              <a:lumMod val="95000"/>
            </a:schemeClr>
          </a:solidFill>
        </a:ln>
      </dgm:spPr>
    </dgm:pt>
    <dgm:pt modelId="{9F448388-3103-4B6C-8CE5-81A782E22619}" type="pres">
      <dgm:prSet presAssocID="{F2CFF80B-C370-40C5-9C4C-24321EFF74F7}" presName="spaceBetweenRectangles" presStyleCnt="0"/>
      <dgm:spPr/>
    </dgm:pt>
    <dgm:pt modelId="{4AA8720F-9FC0-4463-AD5A-E0D4623A7F2E}" type="pres">
      <dgm:prSet presAssocID="{26AEA2FF-DA45-47A1-9668-09F2567F3156}" presName="parentLin" presStyleCnt="0"/>
      <dgm:spPr/>
    </dgm:pt>
    <dgm:pt modelId="{8D4B298C-D4D0-4ADB-8173-4B4CD85ADAD3}" type="pres">
      <dgm:prSet presAssocID="{26AEA2FF-DA45-47A1-9668-09F2567F3156}" presName="parentLeftMargin" presStyleLbl="node1" presStyleIdx="0" presStyleCnt="3"/>
      <dgm:spPr/>
    </dgm:pt>
    <dgm:pt modelId="{00052751-8B8A-435D-B0BE-738B65136E94}" type="pres">
      <dgm:prSet presAssocID="{26AEA2FF-DA45-47A1-9668-09F2567F3156}" presName="parentText" presStyleLbl="node1" presStyleIdx="1" presStyleCnt="3" custScaleX="100000" custScaleY="208594" custLinFactX="-6016" custLinFactNeighborX="-100000" custLinFactNeighborY="9327">
        <dgm:presLayoutVars>
          <dgm:chMax val="0"/>
          <dgm:bulletEnabled val="1"/>
        </dgm:presLayoutVars>
      </dgm:prSet>
      <dgm:spPr/>
    </dgm:pt>
    <dgm:pt modelId="{07CB1A38-68BB-492B-AD5D-FCB3F571BB72}" type="pres">
      <dgm:prSet presAssocID="{26AEA2FF-DA45-47A1-9668-09F2567F3156}" presName="negativeSpace" presStyleCnt="0"/>
      <dgm:spPr/>
    </dgm:pt>
    <dgm:pt modelId="{9CA48E73-76AC-4E8B-8F7F-1D762C3FF8BB}" type="pres">
      <dgm:prSet presAssocID="{26AEA2FF-DA45-47A1-9668-09F2567F3156}" presName="childText" presStyleLbl="conFgAcc1" presStyleIdx="1" presStyleCnt="3">
        <dgm:presLayoutVars>
          <dgm:bulletEnabled val="1"/>
        </dgm:presLayoutVars>
      </dgm:prSet>
      <dgm:spPr>
        <a:solidFill>
          <a:schemeClr val="tx1">
            <a:lumMod val="95000"/>
            <a:alpha val="90000"/>
          </a:schemeClr>
        </a:solidFill>
        <a:ln>
          <a:solidFill>
            <a:schemeClr val="tx1">
              <a:lumMod val="95000"/>
            </a:schemeClr>
          </a:solidFill>
        </a:ln>
      </dgm:spPr>
    </dgm:pt>
    <dgm:pt modelId="{865C1F88-96A5-48A2-A04E-C233044B0C62}" type="pres">
      <dgm:prSet presAssocID="{43947C9E-3374-4BD7-9056-097DF24B61FD}" presName="spaceBetweenRectangles" presStyleCnt="0"/>
      <dgm:spPr/>
    </dgm:pt>
    <dgm:pt modelId="{AA03043C-2D7F-40CB-8194-63CF665CC0BD}" type="pres">
      <dgm:prSet presAssocID="{F51343B8-3D1F-4ACC-AC84-5AC28E53A1FA}" presName="parentLin" presStyleCnt="0"/>
      <dgm:spPr/>
    </dgm:pt>
    <dgm:pt modelId="{3162868A-9A63-495C-B98E-C1C570824682}" type="pres">
      <dgm:prSet presAssocID="{F51343B8-3D1F-4ACC-AC84-5AC28E53A1FA}" presName="parentLeftMargin" presStyleLbl="node1" presStyleIdx="1" presStyleCnt="3"/>
      <dgm:spPr/>
    </dgm:pt>
    <dgm:pt modelId="{9AB66235-1CC9-477C-9406-A32ED6FF70DB}" type="pres">
      <dgm:prSet presAssocID="{F51343B8-3D1F-4ACC-AC84-5AC28E53A1FA}" presName="parentText" presStyleLbl="node1" presStyleIdx="2" presStyleCnt="3" custScaleX="133340" custScaleY="261550" custLinFactNeighborX="-83153" custLinFactNeighborY="25116">
        <dgm:presLayoutVars>
          <dgm:chMax val="0"/>
          <dgm:bulletEnabled val="1"/>
        </dgm:presLayoutVars>
      </dgm:prSet>
      <dgm:spPr/>
    </dgm:pt>
    <dgm:pt modelId="{70FEB03A-4F4A-4333-AF0F-73C843A55FA9}" type="pres">
      <dgm:prSet presAssocID="{F51343B8-3D1F-4ACC-AC84-5AC28E53A1FA}" presName="negativeSpace" presStyleCnt="0"/>
      <dgm:spPr/>
    </dgm:pt>
    <dgm:pt modelId="{19F71173-6E7B-4B54-A7E4-7623A61D5E58}" type="pres">
      <dgm:prSet presAssocID="{F51343B8-3D1F-4ACC-AC84-5AC28E53A1FA}" presName="childText" presStyleLbl="conFgAcc1" presStyleIdx="2" presStyleCnt="3">
        <dgm:presLayoutVars>
          <dgm:bulletEnabled val="1"/>
        </dgm:presLayoutVars>
      </dgm:prSet>
      <dgm:spPr>
        <a:solidFill>
          <a:schemeClr val="tx1">
            <a:lumMod val="95000"/>
            <a:alpha val="90000"/>
          </a:schemeClr>
        </a:solidFill>
        <a:ln>
          <a:solidFill>
            <a:schemeClr val="tx1"/>
          </a:solidFill>
        </a:ln>
      </dgm:spPr>
    </dgm:pt>
  </dgm:ptLst>
  <dgm:cxnLst>
    <dgm:cxn modelId="{CD8CF520-E392-4B38-A56C-5058B22EEA8F}" type="presOf" srcId="{26AEA2FF-DA45-47A1-9668-09F2567F3156}" destId="{00052751-8B8A-435D-B0BE-738B65136E94}" srcOrd="1" destOrd="0" presId="urn:microsoft.com/office/officeart/2005/8/layout/list1"/>
    <dgm:cxn modelId="{C36F5330-85F5-4360-9115-4874A8B58429}" type="presOf" srcId="{4BEE07EF-4850-433D-BCE0-2487EE94EDA0}" destId="{611A0299-5D6A-43E8-9730-FDAB52D10DE9}" srcOrd="1" destOrd="0" presId="urn:microsoft.com/office/officeart/2005/8/layout/list1"/>
    <dgm:cxn modelId="{593AA037-F561-4551-9317-EE0E2E21BF1C}" type="presOf" srcId="{26AEA2FF-DA45-47A1-9668-09F2567F3156}" destId="{8D4B298C-D4D0-4ADB-8173-4B4CD85ADAD3}" srcOrd="0" destOrd="0" presId="urn:microsoft.com/office/officeart/2005/8/layout/list1"/>
    <dgm:cxn modelId="{59D98396-A19E-4980-9053-1FF6B223E067}" srcId="{E5C54BC6-7249-44D0-BB22-1BE3E134500B}" destId="{26AEA2FF-DA45-47A1-9668-09F2567F3156}" srcOrd="1" destOrd="0" parTransId="{55C673A0-A6FA-46EF-A518-E04E7B7F62CF}" sibTransId="{43947C9E-3374-4BD7-9056-097DF24B61FD}"/>
    <dgm:cxn modelId="{0021B796-7EE8-493D-B1D3-FC88C93661BB}" type="presOf" srcId="{E5C54BC6-7249-44D0-BB22-1BE3E134500B}" destId="{CF9B2CD6-1FE5-4D62-92AC-98CDF24B2242}" srcOrd="0" destOrd="0" presId="urn:microsoft.com/office/officeart/2005/8/layout/list1"/>
    <dgm:cxn modelId="{E15D46B6-2723-4B88-A48A-ECF196DF1C53}" type="presOf" srcId="{F51343B8-3D1F-4ACC-AC84-5AC28E53A1FA}" destId="{9AB66235-1CC9-477C-9406-A32ED6FF70DB}" srcOrd="1" destOrd="0" presId="urn:microsoft.com/office/officeart/2005/8/layout/list1"/>
    <dgm:cxn modelId="{9F55ABCE-596B-43DA-855A-96824F6FA90E}" srcId="{E5C54BC6-7249-44D0-BB22-1BE3E134500B}" destId="{F51343B8-3D1F-4ACC-AC84-5AC28E53A1FA}" srcOrd="2" destOrd="0" parTransId="{2D58C25E-BE5A-4889-BBF4-ED0F2A449A82}" sibTransId="{4182286C-1823-400C-82D8-9586D6B85660}"/>
    <dgm:cxn modelId="{47D4FBD8-8BE6-48E0-8F7F-28008161E97C}" srcId="{E5C54BC6-7249-44D0-BB22-1BE3E134500B}" destId="{4BEE07EF-4850-433D-BCE0-2487EE94EDA0}" srcOrd="0" destOrd="0" parTransId="{21D32230-8819-49DF-ACC0-0F269A9DC8DF}" sibTransId="{F2CFF80B-C370-40C5-9C4C-24321EFF74F7}"/>
    <dgm:cxn modelId="{36D05EF8-6596-4DFF-9D97-3284A82D4E5E}" type="presOf" srcId="{4BEE07EF-4850-433D-BCE0-2487EE94EDA0}" destId="{8203D4CC-4DEA-44D1-94EE-D6587543D7DB}" srcOrd="0" destOrd="0" presId="urn:microsoft.com/office/officeart/2005/8/layout/list1"/>
    <dgm:cxn modelId="{EF20BBF8-E0A5-4E11-B977-875C9685ADE0}" type="presOf" srcId="{F51343B8-3D1F-4ACC-AC84-5AC28E53A1FA}" destId="{3162868A-9A63-495C-B98E-C1C570824682}" srcOrd="0" destOrd="0" presId="urn:microsoft.com/office/officeart/2005/8/layout/list1"/>
    <dgm:cxn modelId="{985AC27D-B3CB-461D-A8B4-B695F77146A3}" type="presParOf" srcId="{CF9B2CD6-1FE5-4D62-92AC-98CDF24B2242}" destId="{5AE9DDAF-FF75-47FB-AAB4-055C51DF2C42}" srcOrd="0" destOrd="0" presId="urn:microsoft.com/office/officeart/2005/8/layout/list1"/>
    <dgm:cxn modelId="{71AA7690-872E-4C7B-A95A-F8E19F960407}" type="presParOf" srcId="{5AE9DDAF-FF75-47FB-AAB4-055C51DF2C42}" destId="{8203D4CC-4DEA-44D1-94EE-D6587543D7DB}" srcOrd="0" destOrd="0" presId="urn:microsoft.com/office/officeart/2005/8/layout/list1"/>
    <dgm:cxn modelId="{43AFD28F-EBBA-4D8B-9EFA-AEB420F03C8A}" type="presParOf" srcId="{5AE9DDAF-FF75-47FB-AAB4-055C51DF2C42}" destId="{611A0299-5D6A-43E8-9730-FDAB52D10DE9}" srcOrd="1" destOrd="0" presId="urn:microsoft.com/office/officeart/2005/8/layout/list1"/>
    <dgm:cxn modelId="{D9968D5C-4940-44FD-AD4A-A60154C766A9}" type="presParOf" srcId="{CF9B2CD6-1FE5-4D62-92AC-98CDF24B2242}" destId="{11FEF5B0-2784-443C-BD99-71E6FB05E6FC}" srcOrd="1" destOrd="0" presId="urn:microsoft.com/office/officeart/2005/8/layout/list1"/>
    <dgm:cxn modelId="{B96F7EF7-9296-4307-A1CB-E5AA9D35D15B}" type="presParOf" srcId="{CF9B2CD6-1FE5-4D62-92AC-98CDF24B2242}" destId="{C23D2CEA-34DB-42A8-B998-FE69635D9912}" srcOrd="2" destOrd="0" presId="urn:microsoft.com/office/officeart/2005/8/layout/list1"/>
    <dgm:cxn modelId="{75BB55B0-B212-4D47-820F-2D12035215DE}" type="presParOf" srcId="{CF9B2CD6-1FE5-4D62-92AC-98CDF24B2242}" destId="{9F448388-3103-4B6C-8CE5-81A782E22619}" srcOrd="3" destOrd="0" presId="urn:microsoft.com/office/officeart/2005/8/layout/list1"/>
    <dgm:cxn modelId="{D8046B27-902F-4129-8F37-788F03AF97CF}" type="presParOf" srcId="{CF9B2CD6-1FE5-4D62-92AC-98CDF24B2242}" destId="{4AA8720F-9FC0-4463-AD5A-E0D4623A7F2E}" srcOrd="4" destOrd="0" presId="urn:microsoft.com/office/officeart/2005/8/layout/list1"/>
    <dgm:cxn modelId="{D02476B7-89CC-4163-817F-25DC6AF785C1}" type="presParOf" srcId="{4AA8720F-9FC0-4463-AD5A-E0D4623A7F2E}" destId="{8D4B298C-D4D0-4ADB-8173-4B4CD85ADAD3}" srcOrd="0" destOrd="0" presId="urn:microsoft.com/office/officeart/2005/8/layout/list1"/>
    <dgm:cxn modelId="{48EF227E-5DBB-4315-B1B8-3D9A70899C77}" type="presParOf" srcId="{4AA8720F-9FC0-4463-AD5A-E0D4623A7F2E}" destId="{00052751-8B8A-435D-B0BE-738B65136E94}" srcOrd="1" destOrd="0" presId="urn:microsoft.com/office/officeart/2005/8/layout/list1"/>
    <dgm:cxn modelId="{6E4EDE3D-29F9-4923-9987-93449F8696E8}" type="presParOf" srcId="{CF9B2CD6-1FE5-4D62-92AC-98CDF24B2242}" destId="{07CB1A38-68BB-492B-AD5D-FCB3F571BB72}" srcOrd="5" destOrd="0" presId="urn:microsoft.com/office/officeart/2005/8/layout/list1"/>
    <dgm:cxn modelId="{5D296368-3F1B-4C88-81F1-701ED62A007C}" type="presParOf" srcId="{CF9B2CD6-1FE5-4D62-92AC-98CDF24B2242}" destId="{9CA48E73-76AC-4E8B-8F7F-1D762C3FF8BB}" srcOrd="6" destOrd="0" presId="urn:microsoft.com/office/officeart/2005/8/layout/list1"/>
    <dgm:cxn modelId="{9D0970B0-9BB9-4F51-A629-4AE344BDB6A8}" type="presParOf" srcId="{CF9B2CD6-1FE5-4D62-92AC-98CDF24B2242}" destId="{865C1F88-96A5-48A2-A04E-C233044B0C62}" srcOrd="7" destOrd="0" presId="urn:microsoft.com/office/officeart/2005/8/layout/list1"/>
    <dgm:cxn modelId="{12D3239E-65FE-4A2F-99BE-805D0CE337EC}" type="presParOf" srcId="{CF9B2CD6-1FE5-4D62-92AC-98CDF24B2242}" destId="{AA03043C-2D7F-40CB-8194-63CF665CC0BD}" srcOrd="8" destOrd="0" presId="urn:microsoft.com/office/officeart/2005/8/layout/list1"/>
    <dgm:cxn modelId="{E1FBF8A9-5952-4442-BD8C-752D0A26CFE0}" type="presParOf" srcId="{AA03043C-2D7F-40CB-8194-63CF665CC0BD}" destId="{3162868A-9A63-495C-B98E-C1C570824682}" srcOrd="0" destOrd="0" presId="urn:microsoft.com/office/officeart/2005/8/layout/list1"/>
    <dgm:cxn modelId="{07045E18-1E07-4484-A83C-3D1041F69D73}" type="presParOf" srcId="{AA03043C-2D7F-40CB-8194-63CF665CC0BD}" destId="{9AB66235-1CC9-477C-9406-A32ED6FF70DB}" srcOrd="1" destOrd="0" presId="urn:microsoft.com/office/officeart/2005/8/layout/list1"/>
    <dgm:cxn modelId="{C0C586DA-EF29-40D6-9EC7-26CD5155488D}" type="presParOf" srcId="{CF9B2CD6-1FE5-4D62-92AC-98CDF24B2242}" destId="{70FEB03A-4F4A-4333-AF0F-73C843A55FA9}" srcOrd="9" destOrd="0" presId="urn:microsoft.com/office/officeart/2005/8/layout/list1"/>
    <dgm:cxn modelId="{9A3285C9-F63B-4E34-BB29-351843925632}" type="presParOf" srcId="{CF9B2CD6-1FE5-4D62-92AC-98CDF24B2242}" destId="{19F71173-6E7B-4B54-A7E4-7623A61D5E58}" srcOrd="10" destOrd="0" presId="urn:microsoft.com/office/officeart/2005/8/layout/list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C54BC6-7249-44D0-BB22-1BE3E134500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CF9B2CD6-1FE5-4D62-92AC-98CDF24B2242}" type="pres">
      <dgm:prSet presAssocID="{E5C54BC6-7249-44D0-BB22-1BE3E134500B}" presName="linear" presStyleCnt="0">
        <dgm:presLayoutVars>
          <dgm:dir/>
          <dgm:animLvl val="lvl"/>
          <dgm:resizeHandles val="exact"/>
        </dgm:presLayoutVars>
      </dgm:prSet>
      <dgm:spPr/>
    </dgm:pt>
  </dgm:ptLst>
  <dgm:cxnLst>
    <dgm:cxn modelId="{0021B796-7EE8-493D-B1D3-FC88C93661BB}" type="presOf" srcId="{E5C54BC6-7249-44D0-BB22-1BE3E134500B}" destId="{CF9B2CD6-1FE5-4D62-92AC-98CDF24B2242}" srcOrd="0" destOrd="0" presId="urn:microsoft.com/office/officeart/2005/8/layout/list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5C54BC6-7249-44D0-BB22-1BE3E134500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BEE07EF-4850-433D-BCE0-2487EE94EDA0}">
      <dgm:prSet phldrT="[Text]" custT="1"/>
      <dgm:spPr>
        <a:solidFill>
          <a:srgbClr val="E48312"/>
        </a:solidFill>
      </dgm:spPr>
      <dgm:t>
        <a:bodyPr/>
        <a:lstStyle/>
        <a:p>
          <a:r>
            <a:rPr lang="en-GB" sz="1800" b="1" i="0" dirty="0"/>
            <a:t>Machines cannot understand characters and words, so need to convert text into numbers when dealing with text data </a:t>
          </a:r>
          <a:endParaRPr lang="en-US" sz="1800" b="1" dirty="0"/>
        </a:p>
      </dgm:t>
    </dgm:pt>
    <dgm:pt modelId="{21D32230-8819-49DF-ACC0-0F269A9DC8DF}" type="parTrans" cxnId="{47D4FBD8-8BE6-48E0-8F7F-28008161E97C}">
      <dgm:prSet/>
      <dgm:spPr/>
      <dgm:t>
        <a:bodyPr/>
        <a:lstStyle/>
        <a:p>
          <a:endParaRPr lang="en-US"/>
        </a:p>
      </dgm:t>
    </dgm:pt>
    <dgm:pt modelId="{F2CFF80B-C370-40C5-9C4C-24321EFF74F7}" type="sibTrans" cxnId="{47D4FBD8-8BE6-48E0-8F7F-28008161E97C}">
      <dgm:prSet/>
      <dgm:spPr/>
      <dgm:t>
        <a:bodyPr/>
        <a:lstStyle/>
        <a:p>
          <a:endParaRPr lang="en-US"/>
        </a:p>
      </dgm:t>
    </dgm:pt>
    <dgm:pt modelId="{26AEA2FF-DA45-47A1-9668-09F2567F3156}">
      <dgm:prSet phldrT="[Text]" custT="1"/>
      <dgm:spPr>
        <a:solidFill>
          <a:srgbClr val="E48312"/>
        </a:solidFill>
      </dgm:spPr>
      <dgm:t>
        <a:bodyPr/>
        <a:lstStyle/>
        <a:p>
          <a:r>
            <a:rPr lang="en-GB" sz="1800" b="1" i="0" dirty="0"/>
            <a:t>Count vectorizer is a method to convert text to numerical data.  It is used to transform a given text into a vector based on the frequency (count) of each word that occurs in the entire text</a:t>
          </a:r>
          <a:endParaRPr lang="en-US" sz="1800" b="1" dirty="0"/>
        </a:p>
      </dgm:t>
    </dgm:pt>
    <dgm:pt modelId="{55C673A0-A6FA-46EF-A518-E04E7B7F62CF}" type="parTrans" cxnId="{59D98396-A19E-4980-9053-1FF6B223E067}">
      <dgm:prSet/>
      <dgm:spPr/>
      <dgm:t>
        <a:bodyPr/>
        <a:lstStyle/>
        <a:p>
          <a:endParaRPr lang="en-US"/>
        </a:p>
      </dgm:t>
    </dgm:pt>
    <dgm:pt modelId="{43947C9E-3374-4BD7-9056-097DF24B61FD}" type="sibTrans" cxnId="{59D98396-A19E-4980-9053-1FF6B223E067}">
      <dgm:prSet/>
      <dgm:spPr/>
      <dgm:t>
        <a:bodyPr/>
        <a:lstStyle/>
        <a:p>
          <a:endParaRPr lang="en-US"/>
        </a:p>
      </dgm:t>
    </dgm:pt>
    <dgm:pt modelId="{F51343B8-3D1F-4ACC-AC84-5AC28E53A1FA}">
      <dgm:prSet phldrT="[Text]" custT="1"/>
      <dgm:spPr>
        <a:solidFill>
          <a:srgbClr val="E48312"/>
        </a:solidFill>
      </dgm:spPr>
      <dgm:t>
        <a:bodyPr/>
        <a:lstStyle/>
        <a:p>
          <a:r>
            <a:rPr lang="en-GB" sz="1800" b="1" i="0" dirty="0"/>
            <a:t>Each input is pre-processed, tokenized, and represented as a sparse matrix. By default, Count vectorizer converts the text to lowercase and uses word-level tokenization.</a:t>
          </a:r>
          <a:endParaRPr lang="en-US" sz="1800" b="1" dirty="0"/>
        </a:p>
      </dgm:t>
    </dgm:pt>
    <dgm:pt modelId="{2D58C25E-BE5A-4889-BBF4-ED0F2A449A82}" type="parTrans" cxnId="{9F55ABCE-596B-43DA-855A-96824F6FA90E}">
      <dgm:prSet/>
      <dgm:spPr/>
      <dgm:t>
        <a:bodyPr/>
        <a:lstStyle/>
        <a:p>
          <a:endParaRPr lang="en-US"/>
        </a:p>
      </dgm:t>
    </dgm:pt>
    <dgm:pt modelId="{4182286C-1823-400C-82D8-9586D6B85660}" type="sibTrans" cxnId="{9F55ABCE-596B-43DA-855A-96824F6FA90E}">
      <dgm:prSet/>
      <dgm:spPr/>
      <dgm:t>
        <a:bodyPr/>
        <a:lstStyle/>
        <a:p>
          <a:endParaRPr lang="en-US"/>
        </a:p>
      </dgm:t>
    </dgm:pt>
    <dgm:pt modelId="{CF9B2CD6-1FE5-4D62-92AC-98CDF24B2242}" type="pres">
      <dgm:prSet presAssocID="{E5C54BC6-7249-44D0-BB22-1BE3E134500B}" presName="linear" presStyleCnt="0">
        <dgm:presLayoutVars>
          <dgm:dir/>
          <dgm:animLvl val="lvl"/>
          <dgm:resizeHandles val="exact"/>
        </dgm:presLayoutVars>
      </dgm:prSet>
      <dgm:spPr/>
    </dgm:pt>
    <dgm:pt modelId="{5AE9DDAF-FF75-47FB-AAB4-055C51DF2C42}" type="pres">
      <dgm:prSet presAssocID="{4BEE07EF-4850-433D-BCE0-2487EE94EDA0}" presName="parentLin" presStyleCnt="0"/>
      <dgm:spPr/>
    </dgm:pt>
    <dgm:pt modelId="{8203D4CC-4DEA-44D1-94EE-D6587543D7DB}" type="pres">
      <dgm:prSet presAssocID="{4BEE07EF-4850-433D-BCE0-2487EE94EDA0}" presName="parentLeftMargin" presStyleLbl="node1" presStyleIdx="0" presStyleCnt="3"/>
      <dgm:spPr/>
    </dgm:pt>
    <dgm:pt modelId="{611A0299-5D6A-43E8-9730-FDAB52D10DE9}" type="pres">
      <dgm:prSet presAssocID="{4BEE07EF-4850-433D-BCE0-2487EE94EDA0}" presName="parentText" presStyleLbl="node1" presStyleIdx="0" presStyleCnt="3" custScaleX="88335" custScaleY="321245" custLinFactNeighborX="-71243" custLinFactNeighborY="-1504">
        <dgm:presLayoutVars>
          <dgm:chMax val="0"/>
          <dgm:bulletEnabled val="1"/>
        </dgm:presLayoutVars>
      </dgm:prSet>
      <dgm:spPr/>
    </dgm:pt>
    <dgm:pt modelId="{11FEF5B0-2784-443C-BD99-71E6FB05E6FC}" type="pres">
      <dgm:prSet presAssocID="{4BEE07EF-4850-433D-BCE0-2487EE94EDA0}" presName="negativeSpace" presStyleCnt="0"/>
      <dgm:spPr/>
    </dgm:pt>
    <dgm:pt modelId="{C23D2CEA-34DB-42A8-B998-FE69635D9912}" type="pres">
      <dgm:prSet presAssocID="{4BEE07EF-4850-433D-BCE0-2487EE94EDA0}" presName="childText" presStyleLbl="conFgAcc1" presStyleIdx="0" presStyleCnt="3">
        <dgm:presLayoutVars>
          <dgm:bulletEnabled val="1"/>
        </dgm:presLayoutVars>
      </dgm:prSet>
      <dgm:spPr>
        <a:solidFill>
          <a:schemeClr val="tx1">
            <a:lumMod val="95000"/>
            <a:alpha val="90000"/>
          </a:schemeClr>
        </a:solidFill>
        <a:ln>
          <a:solidFill>
            <a:schemeClr val="tx1">
              <a:lumMod val="95000"/>
            </a:schemeClr>
          </a:solidFill>
        </a:ln>
      </dgm:spPr>
    </dgm:pt>
    <dgm:pt modelId="{9F448388-3103-4B6C-8CE5-81A782E22619}" type="pres">
      <dgm:prSet presAssocID="{F2CFF80B-C370-40C5-9C4C-24321EFF74F7}" presName="spaceBetweenRectangles" presStyleCnt="0"/>
      <dgm:spPr/>
    </dgm:pt>
    <dgm:pt modelId="{4AA8720F-9FC0-4463-AD5A-E0D4623A7F2E}" type="pres">
      <dgm:prSet presAssocID="{26AEA2FF-DA45-47A1-9668-09F2567F3156}" presName="parentLin" presStyleCnt="0"/>
      <dgm:spPr/>
    </dgm:pt>
    <dgm:pt modelId="{8D4B298C-D4D0-4ADB-8173-4B4CD85ADAD3}" type="pres">
      <dgm:prSet presAssocID="{26AEA2FF-DA45-47A1-9668-09F2567F3156}" presName="parentLeftMargin" presStyleLbl="node1" presStyleIdx="0" presStyleCnt="3"/>
      <dgm:spPr/>
    </dgm:pt>
    <dgm:pt modelId="{00052751-8B8A-435D-B0BE-738B65136E94}" type="pres">
      <dgm:prSet presAssocID="{26AEA2FF-DA45-47A1-9668-09F2567F3156}" presName="parentText" presStyleLbl="node1" presStyleIdx="1" presStyleCnt="3" custScaleX="127046" custScaleY="347580" custLinFactNeighborX="-62406" custLinFactNeighborY="9327">
        <dgm:presLayoutVars>
          <dgm:chMax val="0"/>
          <dgm:bulletEnabled val="1"/>
        </dgm:presLayoutVars>
      </dgm:prSet>
      <dgm:spPr/>
    </dgm:pt>
    <dgm:pt modelId="{07CB1A38-68BB-492B-AD5D-FCB3F571BB72}" type="pres">
      <dgm:prSet presAssocID="{26AEA2FF-DA45-47A1-9668-09F2567F3156}" presName="negativeSpace" presStyleCnt="0"/>
      <dgm:spPr/>
    </dgm:pt>
    <dgm:pt modelId="{9CA48E73-76AC-4E8B-8F7F-1D762C3FF8BB}" type="pres">
      <dgm:prSet presAssocID="{26AEA2FF-DA45-47A1-9668-09F2567F3156}" presName="childText" presStyleLbl="conFgAcc1" presStyleIdx="1" presStyleCnt="3">
        <dgm:presLayoutVars>
          <dgm:bulletEnabled val="1"/>
        </dgm:presLayoutVars>
      </dgm:prSet>
      <dgm:spPr>
        <a:solidFill>
          <a:schemeClr val="tx1">
            <a:lumMod val="95000"/>
            <a:alpha val="90000"/>
          </a:schemeClr>
        </a:solidFill>
        <a:ln>
          <a:solidFill>
            <a:schemeClr val="tx1">
              <a:lumMod val="95000"/>
            </a:schemeClr>
          </a:solidFill>
        </a:ln>
      </dgm:spPr>
    </dgm:pt>
    <dgm:pt modelId="{865C1F88-96A5-48A2-A04E-C233044B0C62}" type="pres">
      <dgm:prSet presAssocID="{43947C9E-3374-4BD7-9056-097DF24B61FD}" presName="spaceBetweenRectangles" presStyleCnt="0"/>
      <dgm:spPr/>
    </dgm:pt>
    <dgm:pt modelId="{AA03043C-2D7F-40CB-8194-63CF665CC0BD}" type="pres">
      <dgm:prSet presAssocID="{F51343B8-3D1F-4ACC-AC84-5AC28E53A1FA}" presName="parentLin" presStyleCnt="0"/>
      <dgm:spPr/>
    </dgm:pt>
    <dgm:pt modelId="{3162868A-9A63-495C-B98E-C1C570824682}" type="pres">
      <dgm:prSet presAssocID="{F51343B8-3D1F-4ACC-AC84-5AC28E53A1FA}" presName="parentLeftMargin" presStyleLbl="node1" presStyleIdx="1" presStyleCnt="3"/>
      <dgm:spPr/>
    </dgm:pt>
    <dgm:pt modelId="{9AB66235-1CC9-477C-9406-A32ED6FF70DB}" type="pres">
      <dgm:prSet presAssocID="{F51343B8-3D1F-4ACC-AC84-5AC28E53A1FA}" presName="parentText" presStyleLbl="node1" presStyleIdx="2" presStyleCnt="3" custScaleX="133340" custScaleY="261550" custLinFactNeighborX="-83153" custLinFactNeighborY="25116">
        <dgm:presLayoutVars>
          <dgm:chMax val="0"/>
          <dgm:bulletEnabled val="1"/>
        </dgm:presLayoutVars>
      </dgm:prSet>
      <dgm:spPr/>
    </dgm:pt>
    <dgm:pt modelId="{70FEB03A-4F4A-4333-AF0F-73C843A55FA9}" type="pres">
      <dgm:prSet presAssocID="{F51343B8-3D1F-4ACC-AC84-5AC28E53A1FA}" presName="negativeSpace" presStyleCnt="0"/>
      <dgm:spPr/>
    </dgm:pt>
    <dgm:pt modelId="{19F71173-6E7B-4B54-A7E4-7623A61D5E58}" type="pres">
      <dgm:prSet presAssocID="{F51343B8-3D1F-4ACC-AC84-5AC28E53A1FA}" presName="childText" presStyleLbl="conFgAcc1" presStyleIdx="2" presStyleCnt="3">
        <dgm:presLayoutVars>
          <dgm:bulletEnabled val="1"/>
        </dgm:presLayoutVars>
      </dgm:prSet>
      <dgm:spPr>
        <a:solidFill>
          <a:schemeClr val="tx1">
            <a:lumMod val="95000"/>
            <a:alpha val="90000"/>
          </a:schemeClr>
        </a:solidFill>
        <a:ln>
          <a:solidFill>
            <a:schemeClr val="tx1">
              <a:lumMod val="95000"/>
            </a:schemeClr>
          </a:solidFill>
        </a:ln>
      </dgm:spPr>
    </dgm:pt>
  </dgm:ptLst>
  <dgm:cxnLst>
    <dgm:cxn modelId="{CD8CF520-E392-4B38-A56C-5058B22EEA8F}" type="presOf" srcId="{26AEA2FF-DA45-47A1-9668-09F2567F3156}" destId="{00052751-8B8A-435D-B0BE-738B65136E94}" srcOrd="1" destOrd="0" presId="urn:microsoft.com/office/officeart/2005/8/layout/list1"/>
    <dgm:cxn modelId="{C36F5330-85F5-4360-9115-4874A8B58429}" type="presOf" srcId="{4BEE07EF-4850-433D-BCE0-2487EE94EDA0}" destId="{611A0299-5D6A-43E8-9730-FDAB52D10DE9}" srcOrd="1" destOrd="0" presId="urn:microsoft.com/office/officeart/2005/8/layout/list1"/>
    <dgm:cxn modelId="{593AA037-F561-4551-9317-EE0E2E21BF1C}" type="presOf" srcId="{26AEA2FF-DA45-47A1-9668-09F2567F3156}" destId="{8D4B298C-D4D0-4ADB-8173-4B4CD85ADAD3}" srcOrd="0" destOrd="0" presId="urn:microsoft.com/office/officeart/2005/8/layout/list1"/>
    <dgm:cxn modelId="{59D98396-A19E-4980-9053-1FF6B223E067}" srcId="{E5C54BC6-7249-44D0-BB22-1BE3E134500B}" destId="{26AEA2FF-DA45-47A1-9668-09F2567F3156}" srcOrd="1" destOrd="0" parTransId="{55C673A0-A6FA-46EF-A518-E04E7B7F62CF}" sibTransId="{43947C9E-3374-4BD7-9056-097DF24B61FD}"/>
    <dgm:cxn modelId="{0021B796-7EE8-493D-B1D3-FC88C93661BB}" type="presOf" srcId="{E5C54BC6-7249-44D0-BB22-1BE3E134500B}" destId="{CF9B2CD6-1FE5-4D62-92AC-98CDF24B2242}" srcOrd="0" destOrd="0" presId="urn:microsoft.com/office/officeart/2005/8/layout/list1"/>
    <dgm:cxn modelId="{E15D46B6-2723-4B88-A48A-ECF196DF1C53}" type="presOf" srcId="{F51343B8-3D1F-4ACC-AC84-5AC28E53A1FA}" destId="{9AB66235-1CC9-477C-9406-A32ED6FF70DB}" srcOrd="1" destOrd="0" presId="urn:microsoft.com/office/officeart/2005/8/layout/list1"/>
    <dgm:cxn modelId="{9F55ABCE-596B-43DA-855A-96824F6FA90E}" srcId="{E5C54BC6-7249-44D0-BB22-1BE3E134500B}" destId="{F51343B8-3D1F-4ACC-AC84-5AC28E53A1FA}" srcOrd="2" destOrd="0" parTransId="{2D58C25E-BE5A-4889-BBF4-ED0F2A449A82}" sibTransId="{4182286C-1823-400C-82D8-9586D6B85660}"/>
    <dgm:cxn modelId="{47D4FBD8-8BE6-48E0-8F7F-28008161E97C}" srcId="{E5C54BC6-7249-44D0-BB22-1BE3E134500B}" destId="{4BEE07EF-4850-433D-BCE0-2487EE94EDA0}" srcOrd="0" destOrd="0" parTransId="{21D32230-8819-49DF-ACC0-0F269A9DC8DF}" sibTransId="{F2CFF80B-C370-40C5-9C4C-24321EFF74F7}"/>
    <dgm:cxn modelId="{36D05EF8-6596-4DFF-9D97-3284A82D4E5E}" type="presOf" srcId="{4BEE07EF-4850-433D-BCE0-2487EE94EDA0}" destId="{8203D4CC-4DEA-44D1-94EE-D6587543D7DB}" srcOrd="0" destOrd="0" presId="urn:microsoft.com/office/officeart/2005/8/layout/list1"/>
    <dgm:cxn modelId="{EF20BBF8-E0A5-4E11-B977-875C9685ADE0}" type="presOf" srcId="{F51343B8-3D1F-4ACC-AC84-5AC28E53A1FA}" destId="{3162868A-9A63-495C-B98E-C1C570824682}" srcOrd="0" destOrd="0" presId="urn:microsoft.com/office/officeart/2005/8/layout/list1"/>
    <dgm:cxn modelId="{985AC27D-B3CB-461D-A8B4-B695F77146A3}" type="presParOf" srcId="{CF9B2CD6-1FE5-4D62-92AC-98CDF24B2242}" destId="{5AE9DDAF-FF75-47FB-AAB4-055C51DF2C42}" srcOrd="0" destOrd="0" presId="urn:microsoft.com/office/officeart/2005/8/layout/list1"/>
    <dgm:cxn modelId="{71AA7690-872E-4C7B-A95A-F8E19F960407}" type="presParOf" srcId="{5AE9DDAF-FF75-47FB-AAB4-055C51DF2C42}" destId="{8203D4CC-4DEA-44D1-94EE-D6587543D7DB}" srcOrd="0" destOrd="0" presId="urn:microsoft.com/office/officeart/2005/8/layout/list1"/>
    <dgm:cxn modelId="{43AFD28F-EBBA-4D8B-9EFA-AEB420F03C8A}" type="presParOf" srcId="{5AE9DDAF-FF75-47FB-AAB4-055C51DF2C42}" destId="{611A0299-5D6A-43E8-9730-FDAB52D10DE9}" srcOrd="1" destOrd="0" presId="urn:microsoft.com/office/officeart/2005/8/layout/list1"/>
    <dgm:cxn modelId="{D9968D5C-4940-44FD-AD4A-A60154C766A9}" type="presParOf" srcId="{CF9B2CD6-1FE5-4D62-92AC-98CDF24B2242}" destId="{11FEF5B0-2784-443C-BD99-71E6FB05E6FC}" srcOrd="1" destOrd="0" presId="urn:microsoft.com/office/officeart/2005/8/layout/list1"/>
    <dgm:cxn modelId="{B96F7EF7-9296-4307-A1CB-E5AA9D35D15B}" type="presParOf" srcId="{CF9B2CD6-1FE5-4D62-92AC-98CDF24B2242}" destId="{C23D2CEA-34DB-42A8-B998-FE69635D9912}" srcOrd="2" destOrd="0" presId="urn:microsoft.com/office/officeart/2005/8/layout/list1"/>
    <dgm:cxn modelId="{75BB55B0-B212-4D47-820F-2D12035215DE}" type="presParOf" srcId="{CF9B2CD6-1FE5-4D62-92AC-98CDF24B2242}" destId="{9F448388-3103-4B6C-8CE5-81A782E22619}" srcOrd="3" destOrd="0" presId="urn:microsoft.com/office/officeart/2005/8/layout/list1"/>
    <dgm:cxn modelId="{D8046B27-902F-4129-8F37-788F03AF97CF}" type="presParOf" srcId="{CF9B2CD6-1FE5-4D62-92AC-98CDF24B2242}" destId="{4AA8720F-9FC0-4463-AD5A-E0D4623A7F2E}" srcOrd="4" destOrd="0" presId="urn:microsoft.com/office/officeart/2005/8/layout/list1"/>
    <dgm:cxn modelId="{D02476B7-89CC-4163-817F-25DC6AF785C1}" type="presParOf" srcId="{4AA8720F-9FC0-4463-AD5A-E0D4623A7F2E}" destId="{8D4B298C-D4D0-4ADB-8173-4B4CD85ADAD3}" srcOrd="0" destOrd="0" presId="urn:microsoft.com/office/officeart/2005/8/layout/list1"/>
    <dgm:cxn modelId="{48EF227E-5DBB-4315-B1B8-3D9A70899C77}" type="presParOf" srcId="{4AA8720F-9FC0-4463-AD5A-E0D4623A7F2E}" destId="{00052751-8B8A-435D-B0BE-738B65136E94}" srcOrd="1" destOrd="0" presId="urn:microsoft.com/office/officeart/2005/8/layout/list1"/>
    <dgm:cxn modelId="{6E4EDE3D-29F9-4923-9987-93449F8696E8}" type="presParOf" srcId="{CF9B2CD6-1FE5-4D62-92AC-98CDF24B2242}" destId="{07CB1A38-68BB-492B-AD5D-FCB3F571BB72}" srcOrd="5" destOrd="0" presId="urn:microsoft.com/office/officeart/2005/8/layout/list1"/>
    <dgm:cxn modelId="{5D296368-3F1B-4C88-81F1-701ED62A007C}" type="presParOf" srcId="{CF9B2CD6-1FE5-4D62-92AC-98CDF24B2242}" destId="{9CA48E73-76AC-4E8B-8F7F-1D762C3FF8BB}" srcOrd="6" destOrd="0" presId="urn:microsoft.com/office/officeart/2005/8/layout/list1"/>
    <dgm:cxn modelId="{9D0970B0-9BB9-4F51-A629-4AE344BDB6A8}" type="presParOf" srcId="{CF9B2CD6-1FE5-4D62-92AC-98CDF24B2242}" destId="{865C1F88-96A5-48A2-A04E-C233044B0C62}" srcOrd="7" destOrd="0" presId="urn:microsoft.com/office/officeart/2005/8/layout/list1"/>
    <dgm:cxn modelId="{12D3239E-65FE-4A2F-99BE-805D0CE337EC}" type="presParOf" srcId="{CF9B2CD6-1FE5-4D62-92AC-98CDF24B2242}" destId="{AA03043C-2D7F-40CB-8194-63CF665CC0BD}" srcOrd="8" destOrd="0" presId="urn:microsoft.com/office/officeart/2005/8/layout/list1"/>
    <dgm:cxn modelId="{E1FBF8A9-5952-4442-BD8C-752D0A26CFE0}" type="presParOf" srcId="{AA03043C-2D7F-40CB-8194-63CF665CC0BD}" destId="{3162868A-9A63-495C-B98E-C1C570824682}" srcOrd="0" destOrd="0" presId="urn:microsoft.com/office/officeart/2005/8/layout/list1"/>
    <dgm:cxn modelId="{07045E18-1E07-4484-A83C-3D1041F69D73}" type="presParOf" srcId="{AA03043C-2D7F-40CB-8194-63CF665CC0BD}" destId="{9AB66235-1CC9-477C-9406-A32ED6FF70DB}" srcOrd="1" destOrd="0" presId="urn:microsoft.com/office/officeart/2005/8/layout/list1"/>
    <dgm:cxn modelId="{C0C586DA-EF29-40D6-9EC7-26CD5155488D}" type="presParOf" srcId="{CF9B2CD6-1FE5-4D62-92AC-98CDF24B2242}" destId="{70FEB03A-4F4A-4333-AF0F-73C843A55FA9}" srcOrd="9" destOrd="0" presId="urn:microsoft.com/office/officeart/2005/8/layout/list1"/>
    <dgm:cxn modelId="{9A3285C9-F63B-4E34-BB29-351843925632}" type="presParOf" srcId="{CF9B2CD6-1FE5-4D62-92AC-98CDF24B2242}" destId="{19F71173-6E7B-4B54-A7E4-7623A61D5E58}"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0FD68F2-0071-4FB3-B826-8F6A9EBB8E7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87E1EE6-78D2-4E20-8620-340713870923}">
      <dgm:prSet/>
      <dgm:spPr>
        <a:solidFill>
          <a:srgbClr val="E48312"/>
        </a:solidFill>
      </dgm:spPr>
      <dgm:t>
        <a:bodyPr/>
        <a:lstStyle/>
        <a:p>
          <a:r>
            <a:rPr lang="en-US" b="1" dirty="0"/>
            <a:t>It is a world of social media warfare, and everyone have freedom of expiring their thoughts and opinion on topics </a:t>
          </a:r>
        </a:p>
      </dgm:t>
    </dgm:pt>
    <dgm:pt modelId="{0D886CA5-89B6-4A3B-812E-71021CEF2203}" type="parTrans" cxnId="{66338BD6-7B53-4F75-AB15-C12AF6483E92}">
      <dgm:prSet/>
      <dgm:spPr/>
      <dgm:t>
        <a:bodyPr/>
        <a:lstStyle/>
        <a:p>
          <a:endParaRPr lang="en-US"/>
        </a:p>
      </dgm:t>
    </dgm:pt>
    <dgm:pt modelId="{BDC0E2A7-1160-44E5-AA28-19EBF612268E}" type="sibTrans" cxnId="{66338BD6-7B53-4F75-AB15-C12AF6483E92}">
      <dgm:prSet/>
      <dgm:spPr/>
      <dgm:t>
        <a:bodyPr/>
        <a:lstStyle/>
        <a:p>
          <a:endParaRPr lang="en-US"/>
        </a:p>
      </dgm:t>
    </dgm:pt>
    <dgm:pt modelId="{A7416A44-4A27-4873-B951-2A414DF9638C}">
      <dgm:prSet/>
      <dgm:spPr>
        <a:solidFill>
          <a:srgbClr val="E48312"/>
        </a:solidFill>
      </dgm:spPr>
      <dgm:t>
        <a:bodyPr/>
        <a:lstStyle/>
        <a:p>
          <a:r>
            <a:rPr lang="en-US" b="1" dirty="0"/>
            <a:t>Some social media users try to spread negativity and hate among other for country, institution or person. Defamation of any kind is not acceptable in our law and is punishable  </a:t>
          </a:r>
        </a:p>
      </dgm:t>
    </dgm:pt>
    <dgm:pt modelId="{80D3C282-4D5A-415D-B2C1-CEBDB9DB1894}" type="parTrans" cxnId="{043ACF75-51B7-40DE-9311-CF70F13333A1}">
      <dgm:prSet/>
      <dgm:spPr/>
      <dgm:t>
        <a:bodyPr/>
        <a:lstStyle/>
        <a:p>
          <a:endParaRPr lang="en-US"/>
        </a:p>
      </dgm:t>
    </dgm:pt>
    <dgm:pt modelId="{3A7AC13E-DDC6-4B87-B3FB-DE36BF9DB75B}" type="sibTrans" cxnId="{043ACF75-51B7-40DE-9311-CF70F13333A1}">
      <dgm:prSet/>
      <dgm:spPr/>
      <dgm:t>
        <a:bodyPr/>
        <a:lstStyle/>
        <a:p>
          <a:endParaRPr lang="en-US"/>
        </a:p>
      </dgm:t>
    </dgm:pt>
    <dgm:pt modelId="{6BCAE64B-828B-4343-AA3D-E47AEECF4E5C}">
      <dgm:prSet/>
      <dgm:spPr>
        <a:solidFill>
          <a:srgbClr val="E48312"/>
        </a:solidFill>
      </dgm:spPr>
      <dgm:t>
        <a:bodyPr/>
        <a:lstStyle/>
        <a:p>
          <a:r>
            <a:rPr lang="en-US" b="1" dirty="0"/>
            <a:t>Finding such users and restricting their use of social media for spreading negativity and hate can be achieved to some extent in our project </a:t>
          </a:r>
        </a:p>
      </dgm:t>
    </dgm:pt>
    <dgm:pt modelId="{09AB5DD8-9FA9-4B44-B8B4-9E13C0242FE9}" type="parTrans" cxnId="{3CA61DC8-80E7-4325-91E9-774699ED1A2B}">
      <dgm:prSet/>
      <dgm:spPr/>
      <dgm:t>
        <a:bodyPr/>
        <a:lstStyle/>
        <a:p>
          <a:endParaRPr lang="en-US"/>
        </a:p>
      </dgm:t>
    </dgm:pt>
    <dgm:pt modelId="{CA1F9217-4294-497F-B164-088D51AF55BC}" type="sibTrans" cxnId="{3CA61DC8-80E7-4325-91E9-774699ED1A2B}">
      <dgm:prSet/>
      <dgm:spPr/>
      <dgm:t>
        <a:bodyPr/>
        <a:lstStyle/>
        <a:p>
          <a:endParaRPr lang="en-US"/>
        </a:p>
      </dgm:t>
    </dgm:pt>
    <dgm:pt modelId="{E23131F9-BB3B-4F7D-965E-EE5AA41BD666}" type="pres">
      <dgm:prSet presAssocID="{20FD68F2-0071-4FB3-B826-8F6A9EBB8E7E}" presName="linear" presStyleCnt="0">
        <dgm:presLayoutVars>
          <dgm:animLvl val="lvl"/>
          <dgm:resizeHandles val="exact"/>
        </dgm:presLayoutVars>
      </dgm:prSet>
      <dgm:spPr/>
    </dgm:pt>
    <dgm:pt modelId="{977700D0-A5D1-4E32-9E3C-603A592BB35C}" type="pres">
      <dgm:prSet presAssocID="{087E1EE6-78D2-4E20-8620-340713870923}" presName="parentText" presStyleLbl="node1" presStyleIdx="0" presStyleCnt="3">
        <dgm:presLayoutVars>
          <dgm:chMax val="0"/>
          <dgm:bulletEnabled val="1"/>
        </dgm:presLayoutVars>
      </dgm:prSet>
      <dgm:spPr/>
    </dgm:pt>
    <dgm:pt modelId="{AC79CBCC-34EF-40A6-8459-6B66C57C84CB}" type="pres">
      <dgm:prSet presAssocID="{BDC0E2A7-1160-44E5-AA28-19EBF612268E}" presName="spacer" presStyleCnt="0"/>
      <dgm:spPr/>
    </dgm:pt>
    <dgm:pt modelId="{14F85CC2-1B10-4364-AF82-6C2E5B72595B}" type="pres">
      <dgm:prSet presAssocID="{A7416A44-4A27-4873-B951-2A414DF9638C}" presName="parentText" presStyleLbl="node1" presStyleIdx="1" presStyleCnt="3">
        <dgm:presLayoutVars>
          <dgm:chMax val="0"/>
          <dgm:bulletEnabled val="1"/>
        </dgm:presLayoutVars>
      </dgm:prSet>
      <dgm:spPr/>
    </dgm:pt>
    <dgm:pt modelId="{58668F0D-E66D-423B-9C20-E57C5D8BA775}" type="pres">
      <dgm:prSet presAssocID="{3A7AC13E-DDC6-4B87-B3FB-DE36BF9DB75B}" presName="spacer" presStyleCnt="0"/>
      <dgm:spPr/>
    </dgm:pt>
    <dgm:pt modelId="{1811C9C3-B15E-4F86-B956-948AADA8E7B4}" type="pres">
      <dgm:prSet presAssocID="{6BCAE64B-828B-4343-AA3D-E47AEECF4E5C}" presName="parentText" presStyleLbl="node1" presStyleIdx="2" presStyleCnt="3">
        <dgm:presLayoutVars>
          <dgm:chMax val="0"/>
          <dgm:bulletEnabled val="1"/>
        </dgm:presLayoutVars>
      </dgm:prSet>
      <dgm:spPr/>
    </dgm:pt>
  </dgm:ptLst>
  <dgm:cxnLst>
    <dgm:cxn modelId="{043ACF75-51B7-40DE-9311-CF70F13333A1}" srcId="{20FD68F2-0071-4FB3-B826-8F6A9EBB8E7E}" destId="{A7416A44-4A27-4873-B951-2A414DF9638C}" srcOrd="1" destOrd="0" parTransId="{80D3C282-4D5A-415D-B2C1-CEBDB9DB1894}" sibTransId="{3A7AC13E-DDC6-4B87-B3FB-DE36BF9DB75B}"/>
    <dgm:cxn modelId="{6115B98F-58DD-40D6-B9FA-754B77BEDA1C}" type="presOf" srcId="{087E1EE6-78D2-4E20-8620-340713870923}" destId="{977700D0-A5D1-4E32-9E3C-603A592BB35C}" srcOrd="0" destOrd="0" presId="urn:microsoft.com/office/officeart/2005/8/layout/vList2"/>
    <dgm:cxn modelId="{715F4BC7-56B5-40E1-9850-171958B8CAFC}" type="presOf" srcId="{20FD68F2-0071-4FB3-B826-8F6A9EBB8E7E}" destId="{E23131F9-BB3B-4F7D-965E-EE5AA41BD666}" srcOrd="0" destOrd="0" presId="urn:microsoft.com/office/officeart/2005/8/layout/vList2"/>
    <dgm:cxn modelId="{3CA61DC8-80E7-4325-91E9-774699ED1A2B}" srcId="{20FD68F2-0071-4FB3-B826-8F6A9EBB8E7E}" destId="{6BCAE64B-828B-4343-AA3D-E47AEECF4E5C}" srcOrd="2" destOrd="0" parTransId="{09AB5DD8-9FA9-4B44-B8B4-9E13C0242FE9}" sibTransId="{CA1F9217-4294-497F-B164-088D51AF55BC}"/>
    <dgm:cxn modelId="{21F66BD5-F218-478B-910E-8AA5B0DD1643}" type="presOf" srcId="{6BCAE64B-828B-4343-AA3D-E47AEECF4E5C}" destId="{1811C9C3-B15E-4F86-B956-948AADA8E7B4}" srcOrd="0" destOrd="0" presId="urn:microsoft.com/office/officeart/2005/8/layout/vList2"/>
    <dgm:cxn modelId="{66338BD6-7B53-4F75-AB15-C12AF6483E92}" srcId="{20FD68F2-0071-4FB3-B826-8F6A9EBB8E7E}" destId="{087E1EE6-78D2-4E20-8620-340713870923}" srcOrd="0" destOrd="0" parTransId="{0D886CA5-89B6-4A3B-812E-71021CEF2203}" sibTransId="{BDC0E2A7-1160-44E5-AA28-19EBF612268E}"/>
    <dgm:cxn modelId="{7EC82DDE-CFC7-43F9-9B95-4CD1A634FD08}" type="presOf" srcId="{A7416A44-4A27-4873-B951-2A414DF9638C}" destId="{14F85CC2-1B10-4364-AF82-6C2E5B72595B}" srcOrd="0" destOrd="0" presId="urn:microsoft.com/office/officeart/2005/8/layout/vList2"/>
    <dgm:cxn modelId="{7EC65ADD-BBD3-4558-BFB4-2AD97AEA987A}" type="presParOf" srcId="{E23131F9-BB3B-4F7D-965E-EE5AA41BD666}" destId="{977700D0-A5D1-4E32-9E3C-603A592BB35C}" srcOrd="0" destOrd="0" presId="urn:microsoft.com/office/officeart/2005/8/layout/vList2"/>
    <dgm:cxn modelId="{2578362F-974F-4203-BF37-8AC61CE4CD7F}" type="presParOf" srcId="{E23131F9-BB3B-4F7D-965E-EE5AA41BD666}" destId="{AC79CBCC-34EF-40A6-8459-6B66C57C84CB}" srcOrd="1" destOrd="0" presId="urn:microsoft.com/office/officeart/2005/8/layout/vList2"/>
    <dgm:cxn modelId="{21BB6D01-E75F-4BA5-BBCF-B64AF7FEF5DD}" type="presParOf" srcId="{E23131F9-BB3B-4F7D-965E-EE5AA41BD666}" destId="{14F85CC2-1B10-4364-AF82-6C2E5B72595B}" srcOrd="2" destOrd="0" presId="urn:microsoft.com/office/officeart/2005/8/layout/vList2"/>
    <dgm:cxn modelId="{31FDC873-7970-4EAD-A3AA-BA71F4E81104}" type="presParOf" srcId="{E23131F9-BB3B-4F7D-965E-EE5AA41BD666}" destId="{58668F0D-E66D-423B-9C20-E57C5D8BA775}" srcOrd="3" destOrd="0" presId="urn:microsoft.com/office/officeart/2005/8/layout/vList2"/>
    <dgm:cxn modelId="{BD462C5A-8D86-4407-B5CC-5DF36F5D3ECA}" type="presParOf" srcId="{E23131F9-BB3B-4F7D-965E-EE5AA41BD666}" destId="{1811C9C3-B15E-4F86-B956-948AADA8E7B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1CC4AAD-E01A-4733-9974-5FD0A44BF097}" type="doc">
      <dgm:prSet loTypeId="urn:microsoft.com/office/officeart/2016/7/layout/LinearBlockProcessNumbered" loCatId="process" qsTypeId="urn:microsoft.com/office/officeart/2005/8/quickstyle/simple4" qsCatId="simple" csTypeId="urn:microsoft.com/office/officeart/2005/8/colors/accent1_2" csCatId="accent1" phldr="1"/>
      <dgm:spPr/>
      <dgm:t>
        <a:bodyPr/>
        <a:lstStyle/>
        <a:p>
          <a:endParaRPr lang="en-US"/>
        </a:p>
      </dgm:t>
    </dgm:pt>
    <dgm:pt modelId="{3C165668-9C67-4167-B891-B468BCC2A6AD}">
      <dgm:prSet custT="1"/>
      <dgm:spPr>
        <a:solidFill>
          <a:srgbClr val="E48312"/>
        </a:solidFill>
        <a:ln>
          <a:solidFill>
            <a:srgbClr val="E48312"/>
          </a:solidFill>
        </a:ln>
      </dgm:spPr>
      <dgm:t>
        <a:bodyPr/>
        <a:lstStyle/>
        <a:p>
          <a:r>
            <a:rPr lang="en-US" sz="1600" dirty="0"/>
            <a:t>Adding more tweets to the dataset.</a:t>
          </a:r>
        </a:p>
      </dgm:t>
    </dgm:pt>
    <dgm:pt modelId="{E78A6A7A-68CD-433E-8780-008311005345}" type="parTrans" cxnId="{26D2EE53-386C-43D7-B7A2-1AB67C043595}">
      <dgm:prSet/>
      <dgm:spPr/>
      <dgm:t>
        <a:bodyPr/>
        <a:lstStyle/>
        <a:p>
          <a:endParaRPr lang="en-US"/>
        </a:p>
      </dgm:t>
    </dgm:pt>
    <dgm:pt modelId="{F951F396-E909-48EF-8A8B-8FFC46C4F16B}" type="sibTrans" cxnId="{26D2EE53-386C-43D7-B7A2-1AB67C043595}">
      <dgm:prSet phldrT="01" phldr="0"/>
      <dgm:spPr/>
      <dgm:t>
        <a:bodyPr/>
        <a:lstStyle/>
        <a:p>
          <a:r>
            <a:rPr lang="en-US"/>
            <a:t>01</a:t>
          </a:r>
        </a:p>
      </dgm:t>
    </dgm:pt>
    <dgm:pt modelId="{4505CE0C-394B-4D89-94E6-0FA5A728D38A}">
      <dgm:prSet/>
      <dgm:spPr>
        <a:solidFill>
          <a:srgbClr val="E48312"/>
        </a:solidFill>
        <a:ln>
          <a:solidFill>
            <a:srgbClr val="E48312"/>
          </a:solidFill>
        </a:ln>
      </dgm:spPr>
      <dgm:t>
        <a:bodyPr/>
        <a:lstStyle/>
        <a:p>
          <a:r>
            <a:rPr lang="en-US" dirty="0"/>
            <a:t>By applying for v1 Twitter API key, real-time analysis and training on tweets can be made.</a:t>
          </a:r>
        </a:p>
      </dgm:t>
    </dgm:pt>
    <dgm:pt modelId="{788BC25F-379C-4007-B478-B39FBB545672}" type="parTrans" cxnId="{F0E376A8-207C-4F91-A349-4109A9ED83A6}">
      <dgm:prSet/>
      <dgm:spPr/>
      <dgm:t>
        <a:bodyPr/>
        <a:lstStyle/>
        <a:p>
          <a:endParaRPr lang="LID4096"/>
        </a:p>
      </dgm:t>
    </dgm:pt>
    <dgm:pt modelId="{FC5E11D8-3D8C-4AB5-9BBD-A6DD337CCF78}" type="sibTrans" cxnId="{F0E376A8-207C-4F91-A349-4109A9ED83A6}">
      <dgm:prSet phldrT="02" phldr="0"/>
      <dgm:spPr/>
      <dgm:t>
        <a:bodyPr/>
        <a:lstStyle/>
        <a:p>
          <a:r>
            <a:rPr lang="LID4096"/>
            <a:t>02</a:t>
          </a:r>
        </a:p>
      </dgm:t>
    </dgm:pt>
    <dgm:pt modelId="{5741C2E2-BC8A-4E07-931F-725021D559A9}">
      <dgm:prSet/>
      <dgm:spPr>
        <a:solidFill>
          <a:srgbClr val="E48312"/>
        </a:solidFill>
        <a:ln>
          <a:solidFill>
            <a:srgbClr val="E48312"/>
          </a:solidFill>
        </a:ln>
      </dgm:spPr>
      <dgm:t>
        <a:bodyPr/>
        <a:lstStyle/>
        <a:p>
          <a:r>
            <a:rPr lang="en-US" b="0" u="none" dirty="0"/>
            <a:t>Extended project to detect defamation not only of the state but instead also detect Racism, sexism, homophobia, religious extremism, and conspiracy theories. </a:t>
          </a:r>
          <a:endParaRPr lang="en-US" dirty="0"/>
        </a:p>
      </dgm:t>
    </dgm:pt>
    <dgm:pt modelId="{2D6679FA-A3CD-42A6-B734-B5E70E83B40A}" type="parTrans" cxnId="{90AEA85A-FD33-4C86-8CAD-5F3EE98BD718}">
      <dgm:prSet/>
      <dgm:spPr/>
      <dgm:t>
        <a:bodyPr/>
        <a:lstStyle/>
        <a:p>
          <a:endParaRPr lang="LID4096"/>
        </a:p>
      </dgm:t>
    </dgm:pt>
    <dgm:pt modelId="{9DD9ED1E-0CB2-48CA-BDC4-95FE59D385E4}" type="sibTrans" cxnId="{90AEA85A-FD33-4C86-8CAD-5F3EE98BD718}">
      <dgm:prSet phldrT="03" phldr="0"/>
      <dgm:spPr/>
      <dgm:t>
        <a:bodyPr/>
        <a:lstStyle/>
        <a:p>
          <a:r>
            <a:rPr lang="LID4096"/>
            <a:t>03</a:t>
          </a:r>
        </a:p>
      </dgm:t>
    </dgm:pt>
    <dgm:pt modelId="{2ECC0F1E-E373-4359-B30F-49DF9C096666}">
      <dgm:prSet/>
      <dgm:spPr>
        <a:solidFill>
          <a:srgbClr val="E48312"/>
        </a:solidFill>
        <a:ln>
          <a:solidFill>
            <a:srgbClr val="E48312"/>
          </a:solidFill>
        </a:ln>
      </dgm:spPr>
      <dgm:t>
        <a:bodyPr/>
        <a:lstStyle/>
        <a:p>
          <a:r>
            <a:rPr lang="en-US" dirty="0"/>
            <a:t>Can implement it using run-time search of single tweet instead of uploading file </a:t>
          </a:r>
        </a:p>
      </dgm:t>
    </dgm:pt>
    <dgm:pt modelId="{BE551607-B336-4755-B000-306BA609191E}" type="parTrans" cxnId="{19617340-310C-4333-BCCD-6049E20EC29C}">
      <dgm:prSet/>
      <dgm:spPr/>
      <dgm:t>
        <a:bodyPr/>
        <a:lstStyle/>
        <a:p>
          <a:endParaRPr lang="LID4096"/>
        </a:p>
      </dgm:t>
    </dgm:pt>
    <dgm:pt modelId="{F2F2190F-969F-4644-A05E-C7F93610F1A3}" type="sibTrans" cxnId="{19617340-310C-4333-BCCD-6049E20EC29C}">
      <dgm:prSet phldrT="04" phldr="0"/>
      <dgm:spPr/>
      <dgm:t>
        <a:bodyPr/>
        <a:lstStyle/>
        <a:p>
          <a:r>
            <a:rPr lang="LID4096"/>
            <a:t>04</a:t>
          </a:r>
        </a:p>
      </dgm:t>
    </dgm:pt>
    <dgm:pt modelId="{92AA5305-B5D3-43B9-9669-6CE3E42B0A0A}" type="pres">
      <dgm:prSet presAssocID="{D1CC4AAD-E01A-4733-9974-5FD0A44BF097}" presName="Name0" presStyleCnt="0">
        <dgm:presLayoutVars>
          <dgm:animLvl val="lvl"/>
          <dgm:resizeHandles val="exact"/>
        </dgm:presLayoutVars>
      </dgm:prSet>
      <dgm:spPr/>
    </dgm:pt>
    <dgm:pt modelId="{3A352028-D058-4B88-AD72-BFAC9E9ECF1E}" type="pres">
      <dgm:prSet presAssocID="{3C165668-9C67-4167-B891-B468BCC2A6AD}" presName="compositeNode" presStyleCnt="0">
        <dgm:presLayoutVars>
          <dgm:bulletEnabled val="1"/>
        </dgm:presLayoutVars>
      </dgm:prSet>
      <dgm:spPr/>
    </dgm:pt>
    <dgm:pt modelId="{EF0512C7-3CF7-4C63-9756-66E930677F55}" type="pres">
      <dgm:prSet presAssocID="{3C165668-9C67-4167-B891-B468BCC2A6AD}" presName="bgRect" presStyleLbl="alignNode1" presStyleIdx="0" presStyleCnt="4" custScaleY="114144"/>
      <dgm:spPr/>
    </dgm:pt>
    <dgm:pt modelId="{EE1A9330-B825-4BB4-9DC0-189121C3FF22}" type="pres">
      <dgm:prSet presAssocID="{F951F396-E909-48EF-8A8B-8FFC46C4F16B}" presName="sibTransNodeRect" presStyleLbl="alignNode1" presStyleIdx="0" presStyleCnt="4">
        <dgm:presLayoutVars>
          <dgm:chMax val="0"/>
          <dgm:bulletEnabled val="1"/>
        </dgm:presLayoutVars>
      </dgm:prSet>
      <dgm:spPr/>
    </dgm:pt>
    <dgm:pt modelId="{162CC481-FA2D-4D0D-AA19-7BD7B81C0932}" type="pres">
      <dgm:prSet presAssocID="{3C165668-9C67-4167-B891-B468BCC2A6AD}" presName="nodeRect" presStyleLbl="alignNode1" presStyleIdx="0" presStyleCnt="4">
        <dgm:presLayoutVars>
          <dgm:bulletEnabled val="1"/>
        </dgm:presLayoutVars>
      </dgm:prSet>
      <dgm:spPr/>
    </dgm:pt>
    <dgm:pt modelId="{C9BABC1A-D9F1-41A3-A643-9ED5CB5780BC}" type="pres">
      <dgm:prSet presAssocID="{F951F396-E909-48EF-8A8B-8FFC46C4F16B}" presName="sibTrans" presStyleCnt="0"/>
      <dgm:spPr/>
    </dgm:pt>
    <dgm:pt modelId="{37DE9AFA-5F5B-4397-BFCA-1C4709A707AB}" type="pres">
      <dgm:prSet presAssocID="{4505CE0C-394B-4D89-94E6-0FA5A728D38A}" presName="compositeNode" presStyleCnt="0">
        <dgm:presLayoutVars>
          <dgm:bulletEnabled val="1"/>
        </dgm:presLayoutVars>
      </dgm:prSet>
      <dgm:spPr/>
    </dgm:pt>
    <dgm:pt modelId="{5932BA97-E066-4FC5-9605-4CA74E833EA4}" type="pres">
      <dgm:prSet presAssocID="{4505CE0C-394B-4D89-94E6-0FA5A728D38A}" presName="bgRect" presStyleLbl="alignNode1" presStyleIdx="1" presStyleCnt="4" custScaleY="114144"/>
      <dgm:spPr/>
    </dgm:pt>
    <dgm:pt modelId="{78B5E090-8419-4606-B6BE-8FB418C67299}" type="pres">
      <dgm:prSet presAssocID="{FC5E11D8-3D8C-4AB5-9BBD-A6DD337CCF78}" presName="sibTransNodeRect" presStyleLbl="alignNode1" presStyleIdx="1" presStyleCnt="4">
        <dgm:presLayoutVars>
          <dgm:chMax val="0"/>
          <dgm:bulletEnabled val="1"/>
        </dgm:presLayoutVars>
      </dgm:prSet>
      <dgm:spPr/>
    </dgm:pt>
    <dgm:pt modelId="{427CAB00-78A0-4449-AF9F-259A03CA0E3B}" type="pres">
      <dgm:prSet presAssocID="{4505CE0C-394B-4D89-94E6-0FA5A728D38A}" presName="nodeRect" presStyleLbl="alignNode1" presStyleIdx="1" presStyleCnt="4">
        <dgm:presLayoutVars>
          <dgm:bulletEnabled val="1"/>
        </dgm:presLayoutVars>
      </dgm:prSet>
      <dgm:spPr/>
    </dgm:pt>
    <dgm:pt modelId="{CA9DB4DE-71A4-4C3C-9911-E6F3C6A93D5D}" type="pres">
      <dgm:prSet presAssocID="{FC5E11D8-3D8C-4AB5-9BBD-A6DD337CCF78}" presName="sibTrans" presStyleCnt="0"/>
      <dgm:spPr/>
    </dgm:pt>
    <dgm:pt modelId="{9CCCAA3F-2B0E-4DBC-9DC9-30E9384A40BA}" type="pres">
      <dgm:prSet presAssocID="{5741C2E2-BC8A-4E07-931F-725021D559A9}" presName="compositeNode" presStyleCnt="0">
        <dgm:presLayoutVars>
          <dgm:bulletEnabled val="1"/>
        </dgm:presLayoutVars>
      </dgm:prSet>
      <dgm:spPr/>
    </dgm:pt>
    <dgm:pt modelId="{60935C1D-6A25-4609-AC1E-D62C396C8830}" type="pres">
      <dgm:prSet presAssocID="{5741C2E2-BC8A-4E07-931F-725021D559A9}" presName="bgRect" presStyleLbl="alignNode1" presStyleIdx="2" presStyleCnt="4" custScaleY="114144"/>
      <dgm:spPr/>
    </dgm:pt>
    <dgm:pt modelId="{668B9226-7489-421D-AA60-F70BED514230}" type="pres">
      <dgm:prSet presAssocID="{9DD9ED1E-0CB2-48CA-BDC4-95FE59D385E4}" presName="sibTransNodeRect" presStyleLbl="alignNode1" presStyleIdx="2" presStyleCnt="4">
        <dgm:presLayoutVars>
          <dgm:chMax val="0"/>
          <dgm:bulletEnabled val="1"/>
        </dgm:presLayoutVars>
      </dgm:prSet>
      <dgm:spPr/>
    </dgm:pt>
    <dgm:pt modelId="{8971F41D-3427-40B6-863C-7A5F17C406E2}" type="pres">
      <dgm:prSet presAssocID="{5741C2E2-BC8A-4E07-931F-725021D559A9}" presName="nodeRect" presStyleLbl="alignNode1" presStyleIdx="2" presStyleCnt="4">
        <dgm:presLayoutVars>
          <dgm:bulletEnabled val="1"/>
        </dgm:presLayoutVars>
      </dgm:prSet>
      <dgm:spPr/>
    </dgm:pt>
    <dgm:pt modelId="{9B05C85C-272C-4F72-B33C-332CF160DC92}" type="pres">
      <dgm:prSet presAssocID="{9DD9ED1E-0CB2-48CA-BDC4-95FE59D385E4}" presName="sibTrans" presStyleCnt="0"/>
      <dgm:spPr/>
    </dgm:pt>
    <dgm:pt modelId="{E30B7F52-69DE-431F-A98A-BF44AFBEF598}" type="pres">
      <dgm:prSet presAssocID="{2ECC0F1E-E373-4359-B30F-49DF9C096666}" presName="compositeNode" presStyleCnt="0">
        <dgm:presLayoutVars>
          <dgm:bulletEnabled val="1"/>
        </dgm:presLayoutVars>
      </dgm:prSet>
      <dgm:spPr/>
    </dgm:pt>
    <dgm:pt modelId="{63D035C1-CB65-42C9-B806-216C0D0294E4}" type="pres">
      <dgm:prSet presAssocID="{2ECC0F1E-E373-4359-B30F-49DF9C096666}" presName="bgRect" presStyleLbl="alignNode1" presStyleIdx="3" presStyleCnt="4" custScaleY="114144" custLinFactNeighborX="0"/>
      <dgm:spPr/>
    </dgm:pt>
    <dgm:pt modelId="{8E27BBBD-15AE-4956-B156-BEBD4356190A}" type="pres">
      <dgm:prSet presAssocID="{F2F2190F-969F-4644-A05E-C7F93610F1A3}" presName="sibTransNodeRect" presStyleLbl="alignNode1" presStyleIdx="3" presStyleCnt="4">
        <dgm:presLayoutVars>
          <dgm:chMax val="0"/>
          <dgm:bulletEnabled val="1"/>
        </dgm:presLayoutVars>
      </dgm:prSet>
      <dgm:spPr/>
    </dgm:pt>
    <dgm:pt modelId="{5CF5466B-7300-4D40-9B75-210D04B28437}" type="pres">
      <dgm:prSet presAssocID="{2ECC0F1E-E373-4359-B30F-49DF9C096666}" presName="nodeRect" presStyleLbl="alignNode1" presStyleIdx="3" presStyleCnt="4">
        <dgm:presLayoutVars>
          <dgm:bulletEnabled val="1"/>
        </dgm:presLayoutVars>
      </dgm:prSet>
      <dgm:spPr/>
    </dgm:pt>
  </dgm:ptLst>
  <dgm:cxnLst>
    <dgm:cxn modelId="{7FD2AE0E-F794-4F28-9FA5-462B27A89278}" type="presOf" srcId="{3C165668-9C67-4167-B891-B468BCC2A6AD}" destId="{162CC481-FA2D-4D0D-AA19-7BD7B81C0932}" srcOrd="1" destOrd="0" presId="urn:microsoft.com/office/officeart/2016/7/layout/LinearBlockProcessNumbered"/>
    <dgm:cxn modelId="{C8F0991B-EFFC-4699-8C60-2D6E70FD7A9B}" type="presOf" srcId="{F951F396-E909-48EF-8A8B-8FFC46C4F16B}" destId="{EE1A9330-B825-4BB4-9DC0-189121C3FF22}" srcOrd="0" destOrd="0" presId="urn:microsoft.com/office/officeart/2016/7/layout/LinearBlockProcessNumbered"/>
    <dgm:cxn modelId="{B5911D28-0CBD-4C22-98FA-9AE59A6C3863}" type="presOf" srcId="{2ECC0F1E-E373-4359-B30F-49DF9C096666}" destId="{63D035C1-CB65-42C9-B806-216C0D0294E4}" srcOrd="0" destOrd="0" presId="urn:microsoft.com/office/officeart/2016/7/layout/LinearBlockProcessNumbered"/>
    <dgm:cxn modelId="{19617340-310C-4333-BCCD-6049E20EC29C}" srcId="{D1CC4AAD-E01A-4733-9974-5FD0A44BF097}" destId="{2ECC0F1E-E373-4359-B30F-49DF9C096666}" srcOrd="3" destOrd="0" parTransId="{BE551607-B336-4755-B000-306BA609191E}" sibTransId="{F2F2190F-969F-4644-A05E-C7F93610F1A3}"/>
    <dgm:cxn modelId="{A3E92664-8932-4A90-9366-259D92AAEFAB}" type="presOf" srcId="{9DD9ED1E-0CB2-48CA-BDC4-95FE59D385E4}" destId="{668B9226-7489-421D-AA60-F70BED514230}" srcOrd="0" destOrd="0" presId="urn:microsoft.com/office/officeart/2016/7/layout/LinearBlockProcessNumbered"/>
    <dgm:cxn modelId="{06F55E4C-5C1A-43F5-89E1-2AC076744532}" type="presOf" srcId="{FC5E11D8-3D8C-4AB5-9BBD-A6DD337CCF78}" destId="{78B5E090-8419-4606-B6BE-8FB418C67299}" srcOrd="0" destOrd="0" presId="urn:microsoft.com/office/officeart/2016/7/layout/LinearBlockProcessNumbered"/>
    <dgm:cxn modelId="{3F05F86E-A2BA-4468-87B5-27D0B57D8A67}" type="presOf" srcId="{2ECC0F1E-E373-4359-B30F-49DF9C096666}" destId="{5CF5466B-7300-4D40-9B75-210D04B28437}" srcOrd="1" destOrd="0" presId="urn:microsoft.com/office/officeart/2016/7/layout/LinearBlockProcessNumbered"/>
    <dgm:cxn modelId="{FF38B74F-5BF3-4696-86B7-1A9A9EB9B038}" type="presOf" srcId="{5741C2E2-BC8A-4E07-931F-725021D559A9}" destId="{8971F41D-3427-40B6-863C-7A5F17C406E2}" srcOrd="1" destOrd="0" presId="urn:microsoft.com/office/officeart/2016/7/layout/LinearBlockProcessNumbered"/>
    <dgm:cxn modelId="{26D2EE53-386C-43D7-B7A2-1AB67C043595}" srcId="{D1CC4AAD-E01A-4733-9974-5FD0A44BF097}" destId="{3C165668-9C67-4167-B891-B468BCC2A6AD}" srcOrd="0" destOrd="0" parTransId="{E78A6A7A-68CD-433E-8780-008311005345}" sibTransId="{F951F396-E909-48EF-8A8B-8FFC46C4F16B}"/>
    <dgm:cxn modelId="{90AEA85A-FD33-4C86-8CAD-5F3EE98BD718}" srcId="{D1CC4AAD-E01A-4733-9974-5FD0A44BF097}" destId="{5741C2E2-BC8A-4E07-931F-725021D559A9}" srcOrd="2" destOrd="0" parTransId="{2D6679FA-A3CD-42A6-B734-B5E70E83B40A}" sibTransId="{9DD9ED1E-0CB2-48CA-BDC4-95FE59D385E4}"/>
    <dgm:cxn modelId="{E93F8589-E1A6-4417-AEF3-F74930DA6DEE}" type="presOf" srcId="{5741C2E2-BC8A-4E07-931F-725021D559A9}" destId="{60935C1D-6A25-4609-AC1E-D62C396C8830}" srcOrd="0" destOrd="0" presId="urn:microsoft.com/office/officeart/2016/7/layout/LinearBlockProcessNumbered"/>
    <dgm:cxn modelId="{F0E376A8-207C-4F91-A349-4109A9ED83A6}" srcId="{D1CC4AAD-E01A-4733-9974-5FD0A44BF097}" destId="{4505CE0C-394B-4D89-94E6-0FA5A728D38A}" srcOrd="1" destOrd="0" parTransId="{788BC25F-379C-4007-B478-B39FBB545672}" sibTransId="{FC5E11D8-3D8C-4AB5-9BBD-A6DD337CCF78}"/>
    <dgm:cxn modelId="{01FECDC6-98FD-4CB5-A961-0F4978E6E28E}" type="presOf" srcId="{3C165668-9C67-4167-B891-B468BCC2A6AD}" destId="{EF0512C7-3CF7-4C63-9756-66E930677F55}" srcOrd="0" destOrd="0" presId="urn:microsoft.com/office/officeart/2016/7/layout/LinearBlockProcessNumbered"/>
    <dgm:cxn modelId="{55944DDB-4E5E-4949-8940-67DE3DFA7A9C}" type="presOf" srcId="{D1CC4AAD-E01A-4733-9974-5FD0A44BF097}" destId="{92AA5305-B5D3-43B9-9669-6CE3E42B0A0A}" srcOrd="0" destOrd="0" presId="urn:microsoft.com/office/officeart/2016/7/layout/LinearBlockProcessNumbered"/>
    <dgm:cxn modelId="{441852E7-4B8C-45C8-9BC1-DA747EEFF25F}" type="presOf" srcId="{4505CE0C-394B-4D89-94E6-0FA5A728D38A}" destId="{5932BA97-E066-4FC5-9605-4CA74E833EA4}" srcOrd="0" destOrd="0" presId="urn:microsoft.com/office/officeart/2016/7/layout/LinearBlockProcessNumbered"/>
    <dgm:cxn modelId="{A4178EE7-4F2B-4FE1-9668-4A374B4B1A9D}" type="presOf" srcId="{4505CE0C-394B-4D89-94E6-0FA5A728D38A}" destId="{427CAB00-78A0-4449-AF9F-259A03CA0E3B}" srcOrd="1" destOrd="0" presId="urn:microsoft.com/office/officeart/2016/7/layout/LinearBlockProcessNumbered"/>
    <dgm:cxn modelId="{5FB2A8F2-BBEA-43AC-9CC4-F3365105143D}" type="presOf" srcId="{F2F2190F-969F-4644-A05E-C7F93610F1A3}" destId="{8E27BBBD-15AE-4956-B156-BEBD4356190A}" srcOrd="0" destOrd="0" presId="urn:microsoft.com/office/officeart/2016/7/layout/LinearBlockProcessNumbered"/>
    <dgm:cxn modelId="{538D1789-0299-4E29-AF39-47270E4A3A8D}" type="presParOf" srcId="{92AA5305-B5D3-43B9-9669-6CE3E42B0A0A}" destId="{3A352028-D058-4B88-AD72-BFAC9E9ECF1E}" srcOrd="0" destOrd="0" presId="urn:microsoft.com/office/officeart/2016/7/layout/LinearBlockProcessNumbered"/>
    <dgm:cxn modelId="{9FB58ECA-A731-4FF4-95BC-CD1E3A898A6D}" type="presParOf" srcId="{3A352028-D058-4B88-AD72-BFAC9E9ECF1E}" destId="{EF0512C7-3CF7-4C63-9756-66E930677F55}" srcOrd="0" destOrd="0" presId="urn:microsoft.com/office/officeart/2016/7/layout/LinearBlockProcessNumbered"/>
    <dgm:cxn modelId="{EBB6A861-BB0C-482A-93EB-8BEEFCCA5681}" type="presParOf" srcId="{3A352028-D058-4B88-AD72-BFAC9E9ECF1E}" destId="{EE1A9330-B825-4BB4-9DC0-189121C3FF22}" srcOrd="1" destOrd="0" presId="urn:microsoft.com/office/officeart/2016/7/layout/LinearBlockProcessNumbered"/>
    <dgm:cxn modelId="{8DFC55C7-163F-4813-92AD-7E96CF6F918D}" type="presParOf" srcId="{3A352028-D058-4B88-AD72-BFAC9E9ECF1E}" destId="{162CC481-FA2D-4D0D-AA19-7BD7B81C0932}" srcOrd="2" destOrd="0" presId="urn:microsoft.com/office/officeart/2016/7/layout/LinearBlockProcessNumbered"/>
    <dgm:cxn modelId="{541CA81F-B08A-4744-844F-0F7F06EE6D9F}" type="presParOf" srcId="{92AA5305-B5D3-43B9-9669-6CE3E42B0A0A}" destId="{C9BABC1A-D9F1-41A3-A643-9ED5CB5780BC}" srcOrd="1" destOrd="0" presId="urn:microsoft.com/office/officeart/2016/7/layout/LinearBlockProcessNumbered"/>
    <dgm:cxn modelId="{058110FD-76D8-4B11-BE52-422B0F3ED94E}" type="presParOf" srcId="{92AA5305-B5D3-43B9-9669-6CE3E42B0A0A}" destId="{37DE9AFA-5F5B-4397-BFCA-1C4709A707AB}" srcOrd="2" destOrd="0" presId="urn:microsoft.com/office/officeart/2016/7/layout/LinearBlockProcessNumbered"/>
    <dgm:cxn modelId="{D7EE1A62-B3DD-49ED-BF93-D1A3785EF958}" type="presParOf" srcId="{37DE9AFA-5F5B-4397-BFCA-1C4709A707AB}" destId="{5932BA97-E066-4FC5-9605-4CA74E833EA4}" srcOrd="0" destOrd="0" presId="urn:microsoft.com/office/officeart/2016/7/layout/LinearBlockProcessNumbered"/>
    <dgm:cxn modelId="{C2BB3909-CF1E-4DE1-A947-91C6AE4255C8}" type="presParOf" srcId="{37DE9AFA-5F5B-4397-BFCA-1C4709A707AB}" destId="{78B5E090-8419-4606-B6BE-8FB418C67299}" srcOrd="1" destOrd="0" presId="urn:microsoft.com/office/officeart/2016/7/layout/LinearBlockProcessNumbered"/>
    <dgm:cxn modelId="{58821BBF-9B36-48BB-B6AF-E5A191337EBC}" type="presParOf" srcId="{37DE9AFA-5F5B-4397-BFCA-1C4709A707AB}" destId="{427CAB00-78A0-4449-AF9F-259A03CA0E3B}" srcOrd="2" destOrd="0" presId="urn:microsoft.com/office/officeart/2016/7/layout/LinearBlockProcessNumbered"/>
    <dgm:cxn modelId="{5D5F15AC-A221-48AA-8C23-59AF03C3CCC7}" type="presParOf" srcId="{92AA5305-B5D3-43B9-9669-6CE3E42B0A0A}" destId="{CA9DB4DE-71A4-4C3C-9911-E6F3C6A93D5D}" srcOrd="3" destOrd="0" presId="urn:microsoft.com/office/officeart/2016/7/layout/LinearBlockProcessNumbered"/>
    <dgm:cxn modelId="{0E8E0F6B-5E55-4EAA-8BBB-923BD2CF0ECE}" type="presParOf" srcId="{92AA5305-B5D3-43B9-9669-6CE3E42B0A0A}" destId="{9CCCAA3F-2B0E-4DBC-9DC9-30E9384A40BA}" srcOrd="4" destOrd="0" presId="urn:microsoft.com/office/officeart/2016/7/layout/LinearBlockProcessNumbered"/>
    <dgm:cxn modelId="{97C3A73D-2B58-4AC3-8866-241B5C2B7601}" type="presParOf" srcId="{9CCCAA3F-2B0E-4DBC-9DC9-30E9384A40BA}" destId="{60935C1D-6A25-4609-AC1E-D62C396C8830}" srcOrd="0" destOrd="0" presId="urn:microsoft.com/office/officeart/2016/7/layout/LinearBlockProcessNumbered"/>
    <dgm:cxn modelId="{18155EDE-4CD3-4E77-AA17-65D1BBFE387E}" type="presParOf" srcId="{9CCCAA3F-2B0E-4DBC-9DC9-30E9384A40BA}" destId="{668B9226-7489-421D-AA60-F70BED514230}" srcOrd="1" destOrd="0" presId="urn:microsoft.com/office/officeart/2016/7/layout/LinearBlockProcessNumbered"/>
    <dgm:cxn modelId="{BC98A5A3-4F95-4E04-916D-A4D3E53AFCBB}" type="presParOf" srcId="{9CCCAA3F-2B0E-4DBC-9DC9-30E9384A40BA}" destId="{8971F41D-3427-40B6-863C-7A5F17C406E2}" srcOrd="2" destOrd="0" presId="urn:microsoft.com/office/officeart/2016/7/layout/LinearBlockProcessNumbered"/>
    <dgm:cxn modelId="{0EE0B154-5E80-4DE4-BB18-75E8CE5CCBA6}" type="presParOf" srcId="{92AA5305-B5D3-43B9-9669-6CE3E42B0A0A}" destId="{9B05C85C-272C-4F72-B33C-332CF160DC92}" srcOrd="5" destOrd="0" presId="urn:microsoft.com/office/officeart/2016/7/layout/LinearBlockProcessNumbered"/>
    <dgm:cxn modelId="{CF2F96DB-4CC8-4B1B-9C5F-6697B05B64FF}" type="presParOf" srcId="{92AA5305-B5D3-43B9-9669-6CE3E42B0A0A}" destId="{E30B7F52-69DE-431F-A98A-BF44AFBEF598}" srcOrd="6" destOrd="0" presId="urn:microsoft.com/office/officeart/2016/7/layout/LinearBlockProcessNumbered"/>
    <dgm:cxn modelId="{22444F12-1FC5-4EB2-96B1-6D65D2416922}" type="presParOf" srcId="{E30B7F52-69DE-431F-A98A-BF44AFBEF598}" destId="{63D035C1-CB65-42C9-B806-216C0D0294E4}" srcOrd="0" destOrd="0" presId="urn:microsoft.com/office/officeart/2016/7/layout/LinearBlockProcessNumbered"/>
    <dgm:cxn modelId="{B879FE52-FD32-428D-A2FF-11EAB630673C}" type="presParOf" srcId="{E30B7F52-69DE-431F-A98A-BF44AFBEF598}" destId="{8E27BBBD-15AE-4956-B156-BEBD4356190A}" srcOrd="1" destOrd="0" presId="urn:microsoft.com/office/officeart/2016/7/layout/LinearBlockProcessNumbered"/>
    <dgm:cxn modelId="{4AF1E82A-30AE-49F9-A272-A7550AD16193}" type="presParOf" srcId="{E30B7F52-69DE-431F-A98A-BF44AFBEF598}" destId="{5CF5466B-7300-4D40-9B75-210D04B28437}"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39BC8C-6599-4679-A1D9-10143E58223A}">
      <dsp:nvSpPr>
        <dsp:cNvPr id="0" name=""/>
        <dsp:cNvSpPr/>
      </dsp:nvSpPr>
      <dsp:spPr>
        <a:xfrm>
          <a:off x="0" y="175716"/>
          <a:ext cx="7139709" cy="407745"/>
        </a:xfrm>
        <a:prstGeom prst="roundRect">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solidFill>
                <a:sysClr val="window" lastClr="FFFFFF"/>
              </a:solidFill>
              <a:latin typeface="Calibri" panose="020F0502020204030204"/>
              <a:ea typeface="+mn-ea"/>
              <a:cs typeface="+mn-cs"/>
            </a:rPr>
            <a:t>Contribution</a:t>
          </a:r>
        </a:p>
      </dsp:txBody>
      <dsp:txXfrm>
        <a:off x="19904" y="195620"/>
        <a:ext cx="7099901" cy="367937"/>
      </dsp:txXfrm>
    </dsp:sp>
    <dsp:sp modelId="{FCD0248E-DACD-4BA9-B1DF-057D3A44310E}">
      <dsp:nvSpPr>
        <dsp:cNvPr id="0" name=""/>
        <dsp:cNvSpPr/>
      </dsp:nvSpPr>
      <dsp:spPr>
        <a:xfrm>
          <a:off x="0" y="632421"/>
          <a:ext cx="7139709" cy="407745"/>
        </a:xfrm>
        <a:prstGeom prst="roundRect">
          <a:avLst/>
        </a:prstGeom>
        <a:solidFill>
          <a:srgbClr val="4472C4">
            <a:hueOff val="-817038"/>
            <a:satOff val="-1136"/>
            <a:lumOff val="-436"/>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solidFill>
                <a:sysClr val="window" lastClr="FFFFFF"/>
              </a:solidFill>
              <a:latin typeface="Calibri" panose="020F0502020204030204"/>
              <a:ea typeface="+mn-ea"/>
              <a:cs typeface="+mn-cs"/>
            </a:rPr>
            <a:t>Problem statement</a:t>
          </a:r>
        </a:p>
      </dsp:txBody>
      <dsp:txXfrm>
        <a:off x="19904" y="652325"/>
        <a:ext cx="7099901" cy="367937"/>
      </dsp:txXfrm>
    </dsp:sp>
    <dsp:sp modelId="{355E6508-EA75-45B5-8BB0-CA93FFE22082}">
      <dsp:nvSpPr>
        <dsp:cNvPr id="0" name=""/>
        <dsp:cNvSpPr/>
      </dsp:nvSpPr>
      <dsp:spPr>
        <a:xfrm>
          <a:off x="0" y="1089126"/>
          <a:ext cx="7139709" cy="407745"/>
        </a:xfrm>
        <a:prstGeom prst="roundRect">
          <a:avLst/>
        </a:prstGeom>
        <a:solidFill>
          <a:srgbClr val="4472C4">
            <a:hueOff val="-1634077"/>
            <a:satOff val="-2273"/>
            <a:lumOff val="-872"/>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solidFill>
                <a:sysClr val="window" lastClr="FFFFFF"/>
              </a:solidFill>
              <a:latin typeface="Calibri" panose="020F0502020204030204"/>
              <a:ea typeface="+mn-ea"/>
              <a:cs typeface="+mn-cs"/>
            </a:rPr>
            <a:t>Introduction</a:t>
          </a:r>
        </a:p>
      </dsp:txBody>
      <dsp:txXfrm>
        <a:off x="19904" y="1109030"/>
        <a:ext cx="7099901" cy="367937"/>
      </dsp:txXfrm>
    </dsp:sp>
    <dsp:sp modelId="{5269D369-9719-41B8-A6B9-DCDF502CD8F1}">
      <dsp:nvSpPr>
        <dsp:cNvPr id="0" name=""/>
        <dsp:cNvSpPr/>
      </dsp:nvSpPr>
      <dsp:spPr>
        <a:xfrm>
          <a:off x="0" y="1545831"/>
          <a:ext cx="7139709" cy="407745"/>
        </a:xfrm>
        <a:prstGeom prst="roundRect">
          <a:avLst/>
        </a:prstGeom>
        <a:solidFill>
          <a:srgbClr val="4472C4">
            <a:hueOff val="-2451115"/>
            <a:satOff val="-3409"/>
            <a:lumOff val="-1307"/>
            <a:alpha val="9200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solidFill>
                <a:sysClr val="window" lastClr="FFFFFF"/>
              </a:solidFill>
              <a:latin typeface="Calibri" panose="020F0502020204030204"/>
              <a:ea typeface="+mn-ea"/>
              <a:cs typeface="+mn-cs"/>
            </a:rPr>
            <a:t>Relevant</a:t>
          </a:r>
          <a:r>
            <a:rPr lang="en-US" sz="1700" kern="1200" dirty="0">
              <a:solidFill>
                <a:sysClr val="window" lastClr="FFFFFF"/>
              </a:solidFill>
              <a:latin typeface="Calibri" panose="020F0502020204030204"/>
              <a:ea typeface="+mn-ea"/>
              <a:cs typeface="+mn-cs"/>
            </a:rPr>
            <a:t> </a:t>
          </a:r>
          <a:r>
            <a:rPr lang="en-US" sz="1700" b="1" kern="1200" dirty="0">
              <a:solidFill>
                <a:sysClr val="window" lastClr="FFFFFF"/>
              </a:solidFill>
              <a:latin typeface="Calibri" panose="020F0502020204030204"/>
              <a:ea typeface="+mn-ea"/>
              <a:cs typeface="+mn-cs"/>
            </a:rPr>
            <a:t>Work</a:t>
          </a:r>
        </a:p>
      </dsp:txBody>
      <dsp:txXfrm>
        <a:off x="19904" y="1565735"/>
        <a:ext cx="7099901" cy="367937"/>
      </dsp:txXfrm>
    </dsp:sp>
    <dsp:sp modelId="{BAB4EF7F-5374-4BE7-AA7D-D821AB91526B}">
      <dsp:nvSpPr>
        <dsp:cNvPr id="0" name=""/>
        <dsp:cNvSpPr/>
      </dsp:nvSpPr>
      <dsp:spPr>
        <a:xfrm>
          <a:off x="0" y="2002536"/>
          <a:ext cx="7139709" cy="407745"/>
        </a:xfrm>
        <a:prstGeom prst="roundRect">
          <a:avLst/>
        </a:prstGeom>
        <a:solidFill>
          <a:srgbClr val="4472C4">
            <a:hueOff val="-3268153"/>
            <a:satOff val="-4546"/>
            <a:lumOff val="-174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solidFill>
                <a:sysClr val="window" lastClr="FFFFFF"/>
              </a:solidFill>
              <a:latin typeface="Calibri" panose="020F0502020204030204"/>
              <a:ea typeface="+mn-ea"/>
              <a:cs typeface="+mn-cs"/>
            </a:rPr>
            <a:t>Flow</a:t>
          </a:r>
          <a:r>
            <a:rPr lang="en-US" sz="1700" kern="1200" dirty="0">
              <a:solidFill>
                <a:sysClr val="window" lastClr="FFFFFF"/>
              </a:solidFill>
              <a:latin typeface="Calibri" panose="020F0502020204030204"/>
              <a:ea typeface="+mn-ea"/>
              <a:cs typeface="+mn-cs"/>
            </a:rPr>
            <a:t> </a:t>
          </a:r>
          <a:r>
            <a:rPr lang="en-US" sz="1700" b="1" kern="1200" dirty="0">
              <a:solidFill>
                <a:sysClr val="window" lastClr="FFFFFF"/>
              </a:solidFill>
              <a:latin typeface="Calibri" panose="020F0502020204030204"/>
              <a:ea typeface="+mn-ea"/>
              <a:cs typeface="+mn-cs"/>
            </a:rPr>
            <a:t>Diagram</a:t>
          </a:r>
        </a:p>
      </dsp:txBody>
      <dsp:txXfrm>
        <a:off x="19904" y="2022440"/>
        <a:ext cx="7099901" cy="367937"/>
      </dsp:txXfrm>
    </dsp:sp>
    <dsp:sp modelId="{EE6020D6-7C55-4920-9E57-861087EC0E89}">
      <dsp:nvSpPr>
        <dsp:cNvPr id="0" name=""/>
        <dsp:cNvSpPr/>
      </dsp:nvSpPr>
      <dsp:spPr>
        <a:xfrm>
          <a:off x="0" y="2459241"/>
          <a:ext cx="7139709" cy="407745"/>
        </a:xfrm>
        <a:prstGeom prst="roundRect">
          <a:avLst/>
        </a:prstGeom>
        <a:solidFill>
          <a:srgbClr val="4472C4">
            <a:hueOff val="-4085191"/>
            <a:satOff val="-5682"/>
            <a:lumOff val="-2179"/>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solidFill>
                <a:sysClr val="window" lastClr="FFFFFF"/>
              </a:solidFill>
              <a:latin typeface="Calibri" panose="020F0502020204030204"/>
              <a:ea typeface="+mn-ea"/>
              <a:cs typeface="+mn-cs"/>
            </a:rPr>
            <a:t>System Level Diagram</a:t>
          </a:r>
        </a:p>
      </dsp:txBody>
      <dsp:txXfrm>
        <a:off x="19904" y="2479145"/>
        <a:ext cx="7099901" cy="367937"/>
      </dsp:txXfrm>
    </dsp:sp>
    <dsp:sp modelId="{567E57F7-AFBE-43A5-949D-B45EA0B22B1D}">
      <dsp:nvSpPr>
        <dsp:cNvPr id="0" name=""/>
        <dsp:cNvSpPr/>
      </dsp:nvSpPr>
      <dsp:spPr>
        <a:xfrm>
          <a:off x="0" y="2925882"/>
          <a:ext cx="7139709" cy="407745"/>
        </a:xfrm>
        <a:prstGeom prst="roundRect">
          <a:avLst/>
        </a:prstGeom>
        <a:solidFill>
          <a:srgbClr val="4472C4">
            <a:hueOff val="-4902230"/>
            <a:satOff val="-6819"/>
            <a:lumOff val="-261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solidFill>
                <a:sysClr val="window" lastClr="FFFFFF"/>
              </a:solidFill>
              <a:latin typeface="Calibri" panose="020F0502020204030204"/>
              <a:ea typeface="+mn-ea"/>
              <a:cs typeface="+mn-cs"/>
            </a:rPr>
            <a:t>Implementation:</a:t>
          </a:r>
          <a:endParaRPr lang="en-US" sz="1700" kern="1200" dirty="0">
            <a:solidFill>
              <a:sysClr val="window" lastClr="FFFFFF"/>
            </a:solidFill>
            <a:latin typeface="Calibri" panose="020F0502020204030204"/>
            <a:ea typeface="+mn-ea"/>
            <a:cs typeface="+mn-cs"/>
          </a:endParaRPr>
        </a:p>
      </dsp:txBody>
      <dsp:txXfrm>
        <a:off x="19904" y="2945786"/>
        <a:ext cx="7099901" cy="367937"/>
      </dsp:txXfrm>
    </dsp:sp>
    <dsp:sp modelId="{1512E455-7596-40C0-88D5-5552D3DFAAC8}">
      <dsp:nvSpPr>
        <dsp:cNvPr id="0" name=""/>
        <dsp:cNvSpPr/>
      </dsp:nvSpPr>
      <dsp:spPr>
        <a:xfrm>
          <a:off x="0" y="3323691"/>
          <a:ext cx="7139709" cy="1337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6686"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solidFill>
                <a:sysClr val="window" lastClr="FFFFFF">
                  <a:hueOff val="0"/>
                  <a:satOff val="0"/>
                  <a:lumOff val="0"/>
                  <a:alphaOff val="0"/>
                </a:sysClr>
              </a:solidFill>
              <a:latin typeface="Calibri" panose="020F0502020204030204"/>
              <a:ea typeface="+mn-ea"/>
              <a:cs typeface="+mn-cs"/>
            </a:rPr>
            <a:t>Data Gathering</a:t>
          </a:r>
        </a:p>
        <a:p>
          <a:pPr marL="114300" lvl="1" indent="-114300" algn="l" defTabSz="577850">
            <a:lnSpc>
              <a:spcPct val="90000"/>
            </a:lnSpc>
            <a:spcBef>
              <a:spcPct val="0"/>
            </a:spcBef>
            <a:spcAft>
              <a:spcPct val="20000"/>
            </a:spcAft>
            <a:buChar char="•"/>
          </a:pPr>
          <a:r>
            <a:rPr lang="en-US" sz="1300" kern="1200" dirty="0">
              <a:solidFill>
                <a:sysClr val="window" lastClr="FFFFFF">
                  <a:hueOff val="0"/>
                  <a:satOff val="0"/>
                  <a:lumOff val="0"/>
                  <a:alphaOff val="0"/>
                </a:sysClr>
              </a:solidFill>
              <a:latin typeface="Calibri" panose="020F0502020204030204"/>
              <a:ea typeface="+mn-ea"/>
              <a:cs typeface="+mn-cs"/>
            </a:rPr>
            <a:t>Data Pre-processing</a:t>
          </a:r>
        </a:p>
        <a:p>
          <a:pPr marL="114300" lvl="1" indent="-114300" algn="l" defTabSz="577850">
            <a:lnSpc>
              <a:spcPct val="90000"/>
            </a:lnSpc>
            <a:spcBef>
              <a:spcPct val="0"/>
            </a:spcBef>
            <a:spcAft>
              <a:spcPct val="20000"/>
            </a:spcAft>
            <a:buChar char="•"/>
          </a:pPr>
          <a:r>
            <a:rPr lang="en-US" sz="1300" kern="1200" dirty="0">
              <a:solidFill>
                <a:sysClr val="window" lastClr="FFFFFF">
                  <a:hueOff val="0"/>
                  <a:satOff val="0"/>
                  <a:lumOff val="0"/>
                  <a:alphaOff val="0"/>
                </a:sysClr>
              </a:solidFill>
              <a:latin typeface="Calibri" panose="020F0502020204030204"/>
              <a:ea typeface="+mn-ea"/>
              <a:cs typeface="+mn-cs"/>
            </a:rPr>
            <a:t>Feature Extraction </a:t>
          </a:r>
        </a:p>
        <a:p>
          <a:pPr marL="114300" lvl="1" indent="-114300" algn="l" defTabSz="577850">
            <a:lnSpc>
              <a:spcPct val="90000"/>
            </a:lnSpc>
            <a:spcBef>
              <a:spcPct val="0"/>
            </a:spcBef>
            <a:spcAft>
              <a:spcPct val="20000"/>
            </a:spcAft>
            <a:buChar char="•"/>
          </a:pPr>
          <a:r>
            <a:rPr lang="en-US" sz="1300" kern="1200" dirty="0">
              <a:solidFill>
                <a:sysClr val="window" lastClr="FFFFFF">
                  <a:hueOff val="0"/>
                  <a:satOff val="0"/>
                  <a:lumOff val="0"/>
                  <a:alphaOff val="0"/>
                </a:sysClr>
              </a:solidFill>
              <a:latin typeface="Calibri" panose="020F0502020204030204"/>
              <a:ea typeface="+mn-ea"/>
              <a:cs typeface="+mn-cs"/>
            </a:rPr>
            <a:t>Model Classifier</a:t>
          </a:r>
        </a:p>
        <a:p>
          <a:pPr marL="114300" lvl="1" indent="-114300" algn="l" defTabSz="577850">
            <a:lnSpc>
              <a:spcPct val="90000"/>
            </a:lnSpc>
            <a:spcBef>
              <a:spcPct val="0"/>
            </a:spcBef>
            <a:spcAft>
              <a:spcPct val="20000"/>
            </a:spcAft>
            <a:buChar char="•"/>
          </a:pPr>
          <a:r>
            <a:rPr lang="en-US" sz="1300" kern="1200" dirty="0">
              <a:solidFill>
                <a:sysClr val="window" lastClr="FFFFFF">
                  <a:hueOff val="0"/>
                  <a:satOff val="0"/>
                  <a:lumOff val="0"/>
                  <a:alphaOff val="0"/>
                </a:sysClr>
              </a:solidFill>
              <a:latin typeface="Calibri" panose="020F0502020204030204"/>
              <a:ea typeface="+mn-ea"/>
              <a:cs typeface="+mn-cs"/>
            </a:rPr>
            <a:t>Model run on Test Data</a:t>
          </a:r>
        </a:p>
        <a:p>
          <a:pPr marL="114300" lvl="1" indent="-114300" algn="l" defTabSz="577850">
            <a:lnSpc>
              <a:spcPct val="90000"/>
            </a:lnSpc>
            <a:spcBef>
              <a:spcPct val="0"/>
            </a:spcBef>
            <a:spcAft>
              <a:spcPct val="20000"/>
            </a:spcAft>
            <a:buChar char="•"/>
          </a:pPr>
          <a:r>
            <a:rPr lang="en-US" sz="1300" kern="1200" dirty="0">
              <a:solidFill>
                <a:sysClr val="window" lastClr="FFFFFF">
                  <a:hueOff val="0"/>
                  <a:satOff val="0"/>
                  <a:lumOff val="0"/>
                  <a:alphaOff val="0"/>
                </a:sysClr>
              </a:solidFill>
              <a:latin typeface="Calibri" panose="020F0502020204030204"/>
              <a:ea typeface="+mn-ea"/>
              <a:cs typeface="+mn-cs"/>
            </a:rPr>
            <a:t>GUI</a:t>
          </a:r>
        </a:p>
      </dsp:txBody>
      <dsp:txXfrm>
        <a:off x="0" y="3323691"/>
        <a:ext cx="7139709" cy="1337219"/>
      </dsp:txXfrm>
    </dsp:sp>
    <dsp:sp modelId="{14C96DAA-1F3D-4D19-8480-9701D9D31E78}">
      <dsp:nvSpPr>
        <dsp:cNvPr id="0" name=""/>
        <dsp:cNvSpPr/>
      </dsp:nvSpPr>
      <dsp:spPr>
        <a:xfrm>
          <a:off x="0" y="4660911"/>
          <a:ext cx="7139709" cy="407745"/>
        </a:xfrm>
        <a:prstGeom prst="roundRect">
          <a:avLst/>
        </a:prstGeom>
        <a:solidFill>
          <a:srgbClr val="4472C4">
            <a:hueOff val="-5719268"/>
            <a:satOff val="-7955"/>
            <a:lumOff val="-305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solidFill>
                <a:sysClr val="window" lastClr="FFFFFF"/>
              </a:solidFill>
              <a:latin typeface="Calibri" panose="020F0502020204030204"/>
              <a:ea typeface="+mn-ea"/>
              <a:cs typeface="+mn-cs"/>
            </a:rPr>
            <a:t>Future work</a:t>
          </a:r>
        </a:p>
      </dsp:txBody>
      <dsp:txXfrm>
        <a:off x="19904" y="4680815"/>
        <a:ext cx="7099901" cy="367937"/>
      </dsp:txXfrm>
    </dsp:sp>
    <dsp:sp modelId="{84E09512-36B0-4AFD-9B4D-7D12DE5ED488}">
      <dsp:nvSpPr>
        <dsp:cNvPr id="0" name=""/>
        <dsp:cNvSpPr/>
      </dsp:nvSpPr>
      <dsp:spPr>
        <a:xfrm>
          <a:off x="0" y="5147058"/>
          <a:ext cx="7139709" cy="407745"/>
        </a:xfrm>
        <a:prstGeom prst="roundRect">
          <a:avLst/>
        </a:prstGeom>
        <a:solidFill>
          <a:srgbClr val="4472C4">
            <a:hueOff val="-6536306"/>
            <a:satOff val="-9092"/>
            <a:lumOff val="-3486"/>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solidFill>
                <a:sysClr val="window" lastClr="FFFFFF"/>
              </a:solidFill>
              <a:latin typeface="Calibri" panose="020F0502020204030204"/>
              <a:ea typeface="+mn-ea"/>
              <a:cs typeface="+mn-cs"/>
            </a:rPr>
            <a:t>Conclusion</a:t>
          </a:r>
        </a:p>
      </dsp:txBody>
      <dsp:txXfrm>
        <a:off x="19904" y="5166962"/>
        <a:ext cx="7099901" cy="367937"/>
      </dsp:txXfrm>
    </dsp:sp>
    <dsp:sp modelId="{BC627773-C4D3-4C9E-A520-83B13642C02D}">
      <dsp:nvSpPr>
        <dsp:cNvPr id="0" name=""/>
        <dsp:cNvSpPr/>
      </dsp:nvSpPr>
      <dsp:spPr>
        <a:xfrm>
          <a:off x="0" y="5574322"/>
          <a:ext cx="7139709" cy="407745"/>
        </a:xfrm>
        <a:prstGeom prst="roundRect">
          <a:avLst/>
        </a:prstGeom>
        <a:solidFill>
          <a:srgbClr val="4472C4">
            <a:hueOff val="-7353344"/>
            <a:satOff val="-10228"/>
            <a:lumOff val="-3922"/>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solidFill>
                <a:sysClr val="window" lastClr="FFFFFF"/>
              </a:solidFill>
              <a:latin typeface="Calibri" panose="020F0502020204030204"/>
              <a:ea typeface="+mn-ea"/>
              <a:cs typeface="+mn-cs"/>
            </a:rPr>
            <a:t>Reference</a:t>
          </a:r>
        </a:p>
      </dsp:txBody>
      <dsp:txXfrm>
        <a:off x="19904" y="5594226"/>
        <a:ext cx="7099901" cy="367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A2833F-D6D0-408F-9EC2-DA87A76ACF5C}">
      <dsp:nvSpPr>
        <dsp:cNvPr id="0" name=""/>
        <dsp:cNvSpPr/>
      </dsp:nvSpPr>
      <dsp:spPr>
        <a:xfrm>
          <a:off x="0" y="86713"/>
          <a:ext cx="6253721" cy="2620800"/>
        </a:xfrm>
        <a:prstGeom prst="roundRect">
          <a:avLst/>
        </a:prstGeom>
        <a:solidFill>
          <a:schemeClr val="tx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1"/>
              </a:solidFill>
            </a:rPr>
            <a:t>Sentiment Analysis on Imran Khan Tweets ,a research paper in which they gather and analyzed sentiment of tweets made by Imran Khan in one year time. Polarity of Imran Khan’s tweet was analyzed with help of R’s studio. Polarity result shows all three positive, neutral and negative tweets. </a:t>
          </a:r>
        </a:p>
        <a:p>
          <a:pPr marL="0" lvl="0" indent="0" algn="l" defTabSz="889000">
            <a:lnSpc>
              <a:spcPct val="90000"/>
            </a:lnSpc>
            <a:spcBef>
              <a:spcPct val="0"/>
            </a:spcBef>
            <a:spcAft>
              <a:spcPct val="35000"/>
            </a:spcAft>
            <a:buNone/>
          </a:pPr>
          <a:r>
            <a:rPr lang="en-US" sz="2000" kern="1200" dirty="0">
              <a:solidFill>
                <a:schemeClr val="bg1"/>
              </a:solidFill>
            </a:rPr>
            <a:t>DOI:</a:t>
          </a:r>
          <a:r>
            <a:rPr lang="en-US" sz="20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10.33824/pjpr.2021.36.3.26</a:t>
          </a:r>
          <a:endParaRPr lang="en-US" sz="2000" kern="1200" dirty="0">
            <a:solidFill>
              <a:schemeClr val="bg1"/>
            </a:solidFill>
          </a:endParaRPr>
        </a:p>
      </dsp:txBody>
      <dsp:txXfrm>
        <a:off x="127937" y="214650"/>
        <a:ext cx="5997847" cy="2364926"/>
      </dsp:txXfrm>
    </dsp:sp>
    <dsp:sp modelId="{BB23BAB0-D035-4E97-B7DE-5232CAEBE54E}">
      <dsp:nvSpPr>
        <dsp:cNvPr id="0" name=""/>
        <dsp:cNvSpPr/>
      </dsp:nvSpPr>
      <dsp:spPr>
        <a:xfrm>
          <a:off x="0" y="2869676"/>
          <a:ext cx="6253721" cy="2620800"/>
        </a:xfrm>
        <a:prstGeom prst="roundRect">
          <a:avLst/>
        </a:prstGeom>
        <a:solidFill>
          <a:schemeClr val="tx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1"/>
              </a:solidFill>
            </a:rPr>
            <a:t>Sentiment Analysis for Urdu News Tweets Using Decision Tree, a research paper in which sentiment analysis is done on Urdu data. The approach uses dataset creation and then classification, which classifies tweets as positive, negative and neutral.</a:t>
          </a:r>
        </a:p>
        <a:p>
          <a:pPr marL="0" lvl="0" indent="0" algn="l" defTabSz="889000">
            <a:lnSpc>
              <a:spcPct val="90000"/>
            </a:lnSpc>
            <a:spcBef>
              <a:spcPct val="0"/>
            </a:spcBef>
            <a:spcAft>
              <a:spcPct val="35000"/>
            </a:spcAft>
            <a:buNone/>
          </a:pPr>
          <a:r>
            <a:rPr lang="en-US" sz="2000" kern="1200" dirty="0">
              <a:solidFill>
                <a:schemeClr val="bg1"/>
              </a:solidFill>
            </a:rPr>
            <a:t>DOI: </a:t>
          </a:r>
          <a:r>
            <a:rPr lang="en-US" sz="2000" kern="1200"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https://ieeexplore.ieee.org/document/8886788</a:t>
          </a:r>
          <a:r>
            <a:rPr lang="en-US" sz="2000" kern="1200" dirty="0">
              <a:solidFill>
                <a:schemeClr val="bg1"/>
              </a:solidFill>
            </a:rPr>
            <a:t>	</a:t>
          </a:r>
        </a:p>
      </dsp:txBody>
      <dsp:txXfrm>
        <a:off x="127937" y="2997613"/>
        <a:ext cx="5997847" cy="23649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D2CEA-34DB-42A8-B998-FE69635D9912}">
      <dsp:nvSpPr>
        <dsp:cNvPr id="0" name=""/>
        <dsp:cNvSpPr/>
      </dsp:nvSpPr>
      <dsp:spPr>
        <a:xfrm>
          <a:off x="0" y="1049876"/>
          <a:ext cx="6345936" cy="504000"/>
        </a:xfrm>
        <a:prstGeom prst="rect">
          <a:avLst/>
        </a:prstGeom>
        <a:noFill/>
        <a:ln w="12700" cap="flat" cmpd="sng" algn="ctr">
          <a:solidFill>
            <a:schemeClr val="tx1">
              <a:lumMod val="95000"/>
            </a:schemeClr>
          </a:solidFill>
          <a:prstDash val="solid"/>
          <a:miter lim="800000"/>
        </a:ln>
        <a:effectLst/>
      </dsp:spPr>
      <dsp:style>
        <a:lnRef idx="2">
          <a:scrgbClr r="0" g="0" b="0"/>
        </a:lnRef>
        <a:fillRef idx="1">
          <a:scrgbClr r="0" g="0" b="0"/>
        </a:fillRef>
        <a:effectRef idx="0">
          <a:scrgbClr r="0" g="0" b="0"/>
        </a:effectRef>
        <a:fontRef idx="minor"/>
      </dsp:style>
    </dsp:sp>
    <dsp:sp modelId="{611A0299-5D6A-43E8-9730-FDAB52D10DE9}">
      <dsp:nvSpPr>
        <dsp:cNvPr id="0" name=""/>
        <dsp:cNvSpPr/>
      </dsp:nvSpPr>
      <dsp:spPr>
        <a:xfrm>
          <a:off x="119284" y="90405"/>
          <a:ext cx="4644673" cy="1245791"/>
        </a:xfrm>
        <a:prstGeom prst="roundRect">
          <a:avLst/>
        </a:prstGeom>
        <a:solidFill>
          <a:srgbClr val="E483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903" tIns="0" rIns="167903" bIns="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Removal of Duplicate Tweets</a:t>
          </a:r>
        </a:p>
      </dsp:txBody>
      <dsp:txXfrm>
        <a:off x="180099" y="151220"/>
        <a:ext cx="4523043" cy="1124161"/>
      </dsp:txXfrm>
    </dsp:sp>
    <dsp:sp modelId="{9CA48E73-76AC-4E8B-8F7F-1D762C3FF8BB}">
      <dsp:nvSpPr>
        <dsp:cNvPr id="0" name=""/>
        <dsp:cNvSpPr/>
      </dsp:nvSpPr>
      <dsp:spPr>
        <a:xfrm>
          <a:off x="0" y="2598215"/>
          <a:ext cx="6345936" cy="504000"/>
        </a:xfrm>
        <a:prstGeom prst="rect">
          <a:avLst/>
        </a:prstGeom>
        <a:solidFill>
          <a:schemeClr val="tx1">
            <a:lumMod val="95000"/>
            <a:alpha val="90000"/>
          </a:schemeClr>
        </a:solidFill>
        <a:ln w="12700" cap="flat" cmpd="sng" algn="ctr">
          <a:solidFill>
            <a:schemeClr val="tx1">
              <a:lumMod val="95000"/>
            </a:schemeClr>
          </a:solidFill>
          <a:prstDash val="solid"/>
          <a:miter lim="800000"/>
        </a:ln>
        <a:effectLst/>
      </dsp:spPr>
      <dsp:style>
        <a:lnRef idx="2">
          <a:scrgbClr r="0" g="0" b="0"/>
        </a:lnRef>
        <a:fillRef idx="1">
          <a:scrgbClr r="0" g="0" b="0"/>
        </a:fillRef>
        <a:effectRef idx="0">
          <a:scrgbClr r="0" g="0" b="0"/>
        </a:effectRef>
        <a:fontRef idx="minor"/>
      </dsp:style>
    </dsp:sp>
    <dsp:sp modelId="{00052751-8B8A-435D-B0BE-738B65136E94}">
      <dsp:nvSpPr>
        <dsp:cNvPr id="0" name=""/>
        <dsp:cNvSpPr/>
      </dsp:nvSpPr>
      <dsp:spPr>
        <a:xfrm>
          <a:off x="0" y="1716942"/>
          <a:ext cx="4442155" cy="1231538"/>
        </a:xfrm>
        <a:prstGeom prst="roundRect">
          <a:avLst/>
        </a:prstGeom>
        <a:solidFill>
          <a:srgbClr val="E483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903" tIns="0" rIns="167903" bIns="0" numCol="1" spcCol="1270" anchor="ctr" anchorCtr="0">
          <a:noAutofit/>
        </a:bodyPr>
        <a:lstStyle/>
        <a:p>
          <a:pPr marL="0" lvl="0" indent="0" algn="l" defTabSz="800100">
            <a:lnSpc>
              <a:spcPct val="90000"/>
            </a:lnSpc>
            <a:spcBef>
              <a:spcPct val="0"/>
            </a:spcBef>
            <a:spcAft>
              <a:spcPct val="35000"/>
            </a:spcAft>
            <a:buNone/>
          </a:pPr>
          <a:r>
            <a:rPr lang="en-US" sz="1800" b="1" kern="1200" dirty="0"/>
            <a:t>Determine Balance Notion of Dataset with both labels</a:t>
          </a:r>
        </a:p>
      </dsp:txBody>
      <dsp:txXfrm>
        <a:off x="60119" y="1777061"/>
        <a:ext cx="4321917" cy="1111300"/>
      </dsp:txXfrm>
    </dsp:sp>
    <dsp:sp modelId="{19F71173-6E7B-4B54-A7E4-7623A61D5E58}">
      <dsp:nvSpPr>
        <dsp:cNvPr id="0" name=""/>
        <dsp:cNvSpPr/>
      </dsp:nvSpPr>
      <dsp:spPr>
        <a:xfrm>
          <a:off x="0" y="4459206"/>
          <a:ext cx="6345936" cy="504000"/>
        </a:xfrm>
        <a:prstGeom prst="rect">
          <a:avLst/>
        </a:prstGeom>
        <a:solidFill>
          <a:schemeClr val="tx1">
            <a:lumMod val="95000"/>
            <a:alpha val="9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9AB66235-1CC9-477C-9406-A32ED6FF70DB}">
      <dsp:nvSpPr>
        <dsp:cNvPr id="0" name=""/>
        <dsp:cNvSpPr/>
      </dsp:nvSpPr>
      <dsp:spPr>
        <a:xfrm>
          <a:off x="53454" y="3358499"/>
          <a:ext cx="5923169" cy="1544191"/>
        </a:xfrm>
        <a:prstGeom prst="roundRect">
          <a:avLst/>
        </a:prstGeom>
        <a:solidFill>
          <a:srgbClr val="E483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903" tIns="0" rIns="167903" bIns="0" numCol="1" spcCol="1270" anchor="ctr" anchorCtr="0">
          <a:noAutofit/>
        </a:bodyPr>
        <a:lstStyle/>
        <a:p>
          <a:pPr marL="0" lvl="0" indent="0" algn="l" defTabSz="800100">
            <a:lnSpc>
              <a:spcPct val="90000"/>
            </a:lnSpc>
            <a:spcBef>
              <a:spcPct val="0"/>
            </a:spcBef>
            <a:spcAft>
              <a:spcPct val="35000"/>
            </a:spcAft>
            <a:buNone/>
          </a:pPr>
          <a:r>
            <a:rPr lang="en-US" sz="1800" b="1" kern="1200" dirty="0"/>
            <a:t>Removing spaces, digits, URLs, Hashtags and images from tweets</a:t>
          </a:r>
        </a:p>
      </dsp:txBody>
      <dsp:txXfrm>
        <a:off x="128835" y="3433880"/>
        <a:ext cx="5772407" cy="13934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D2CEA-34DB-42A8-B998-FE69635D9912}">
      <dsp:nvSpPr>
        <dsp:cNvPr id="0" name=""/>
        <dsp:cNvSpPr/>
      </dsp:nvSpPr>
      <dsp:spPr>
        <a:xfrm>
          <a:off x="0" y="1389011"/>
          <a:ext cx="6317992" cy="403200"/>
        </a:xfrm>
        <a:prstGeom prst="rect">
          <a:avLst/>
        </a:prstGeom>
        <a:solidFill>
          <a:schemeClr val="tx1">
            <a:lumMod val="95000"/>
            <a:alpha val="90000"/>
          </a:schemeClr>
        </a:solidFill>
        <a:ln w="12700" cap="flat" cmpd="sng" algn="ctr">
          <a:solidFill>
            <a:schemeClr val="tx1">
              <a:lumMod val="95000"/>
            </a:schemeClr>
          </a:solidFill>
          <a:prstDash val="solid"/>
          <a:miter lim="800000"/>
        </a:ln>
        <a:effectLst/>
      </dsp:spPr>
      <dsp:style>
        <a:lnRef idx="2">
          <a:scrgbClr r="0" g="0" b="0"/>
        </a:lnRef>
        <a:fillRef idx="1">
          <a:scrgbClr r="0" g="0" b="0"/>
        </a:fillRef>
        <a:effectRef idx="0">
          <a:scrgbClr r="0" g="0" b="0"/>
        </a:effectRef>
        <a:fontRef idx="minor"/>
      </dsp:style>
    </dsp:sp>
    <dsp:sp modelId="{611A0299-5D6A-43E8-9730-FDAB52D10DE9}">
      <dsp:nvSpPr>
        <dsp:cNvPr id="0" name=""/>
        <dsp:cNvSpPr/>
      </dsp:nvSpPr>
      <dsp:spPr>
        <a:xfrm>
          <a:off x="90754" y="100763"/>
          <a:ext cx="3902883" cy="1517304"/>
        </a:xfrm>
        <a:prstGeom prst="roundRect">
          <a:avLst/>
        </a:prstGeom>
        <a:solidFill>
          <a:srgbClr val="E483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164" tIns="0" rIns="167164" bIns="0" numCol="1" spcCol="1270" anchor="ctr" anchorCtr="0">
          <a:noAutofit/>
        </a:bodyPr>
        <a:lstStyle/>
        <a:p>
          <a:pPr marL="0" lvl="0" indent="0" algn="l" defTabSz="800100">
            <a:lnSpc>
              <a:spcPct val="90000"/>
            </a:lnSpc>
            <a:spcBef>
              <a:spcPct val="0"/>
            </a:spcBef>
            <a:spcAft>
              <a:spcPct val="35000"/>
            </a:spcAft>
            <a:buNone/>
          </a:pPr>
          <a:r>
            <a:rPr lang="en-GB" sz="1800" b="1" i="0" kern="1200" dirty="0"/>
            <a:t>Machines cannot understand characters and words, so need to convert text into numbers when dealing with text data </a:t>
          </a:r>
          <a:endParaRPr lang="en-US" sz="1800" b="1" kern="1200" dirty="0"/>
        </a:p>
      </dsp:txBody>
      <dsp:txXfrm>
        <a:off x="164823" y="174832"/>
        <a:ext cx="3754745" cy="1369166"/>
      </dsp:txXfrm>
    </dsp:sp>
    <dsp:sp modelId="{9CA48E73-76AC-4E8B-8F7F-1D762C3FF8BB}">
      <dsp:nvSpPr>
        <dsp:cNvPr id="0" name=""/>
        <dsp:cNvSpPr/>
      </dsp:nvSpPr>
      <dsp:spPr>
        <a:xfrm>
          <a:off x="0" y="3284141"/>
          <a:ext cx="6317992" cy="403200"/>
        </a:xfrm>
        <a:prstGeom prst="rect">
          <a:avLst/>
        </a:prstGeom>
        <a:solidFill>
          <a:schemeClr val="tx1">
            <a:lumMod val="95000"/>
            <a:alpha val="90000"/>
          </a:schemeClr>
        </a:solidFill>
        <a:ln w="12700" cap="flat" cmpd="sng" algn="ctr">
          <a:solidFill>
            <a:schemeClr val="tx1">
              <a:lumMod val="95000"/>
            </a:schemeClr>
          </a:solidFill>
          <a:prstDash val="solid"/>
          <a:miter lim="800000"/>
        </a:ln>
        <a:effectLst/>
      </dsp:spPr>
      <dsp:style>
        <a:lnRef idx="2">
          <a:scrgbClr r="0" g="0" b="0"/>
        </a:lnRef>
        <a:fillRef idx="1">
          <a:scrgbClr r="0" g="0" b="0"/>
        </a:fillRef>
        <a:effectRef idx="0">
          <a:scrgbClr r="0" g="0" b="0"/>
        </a:effectRef>
        <a:fontRef idx="minor"/>
      </dsp:style>
    </dsp:sp>
    <dsp:sp modelId="{00052751-8B8A-435D-B0BE-738B65136E94}">
      <dsp:nvSpPr>
        <dsp:cNvPr id="0" name=""/>
        <dsp:cNvSpPr/>
      </dsp:nvSpPr>
      <dsp:spPr>
        <a:xfrm>
          <a:off x="118643" y="1922664"/>
          <a:ext cx="5613242" cy="1641689"/>
        </a:xfrm>
        <a:prstGeom prst="roundRect">
          <a:avLst/>
        </a:prstGeom>
        <a:solidFill>
          <a:srgbClr val="E483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164" tIns="0" rIns="167164" bIns="0" numCol="1" spcCol="1270" anchor="ctr" anchorCtr="0">
          <a:noAutofit/>
        </a:bodyPr>
        <a:lstStyle/>
        <a:p>
          <a:pPr marL="0" lvl="0" indent="0" algn="l" defTabSz="800100">
            <a:lnSpc>
              <a:spcPct val="90000"/>
            </a:lnSpc>
            <a:spcBef>
              <a:spcPct val="0"/>
            </a:spcBef>
            <a:spcAft>
              <a:spcPct val="35000"/>
            </a:spcAft>
            <a:buNone/>
          </a:pPr>
          <a:r>
            <a:rPr lang="en-GB" sz="1800" b="1" i="0" kern="1200" dirty="0"/>
            <a:t>Count vectorizer is a method to convert text to numerical data.  It is used to transform a given text into a vector based on the frequency (count) of each word that occurs in the entire text</a:t>
          </a:r>
          <a:endParaRPr lang="en-US" sz="1800" b="1" kern="1200" dirty="0"/>
        </a:p>
      </dsp:txBody>
      <dsp:txXfrm>
        <a:off x="198784" y="2002805"/>
        <a:ext cx="5452960" cy="1481407"/>
      </dsp:txXfrm>
    </dsp:sp>
    <dsp:sp modelId="{19F71173-6E7B-4B54-A7E4-7623A61D5E58}">
      <dsp:nvSpPr>
        <dsp:cNvPr id="0" name=""/>
        <dsp:cNvSpPr/>
      </dsp:nvSpPr>
      <dsp:spPr>
        <a:xfrm>
          <a:off x="0" y="4772934"/>
          <a:ext cx="6317992" cy="403200"/>
        </a:xfrm>
        <a:prstGeom prst="rect">
          <a:avLst/>
        </a:prstGeom>
        <a:solidFill>
          <a:schemeClr val="tx1">
            <a:lumMod val="95000"/>
            <a:alpha val="90000"/>
          </a:schemeClr>
        </a:solidFill>
        <a:ln w="12700" cap="flat" cmpd="sng" algn="ctr">
          <a:solidFill>
            <a:schemeClr val="tx1">
              <a:lumMod val="95000"/>
            </a:schemeClr>
          </a:solidFill>
          <a:prstDash val="solid"/>
          <a:miter lim="800000"/>
        </a:ln>
        <a:effectLst/>
      </dsp:spPr>
      <dsp:style>
        <a:lnRef idx="2">
          <a:scrgbClr r="0" g="0" b="0"/>
        </a:lnRef>
        <a:fillRef idx="1">
          <a:scrgbClr r="0" g="0" b="0"/>
        </a:fillRef>
        <a:effectRef idx="0">
          <a:scrgbClr r="0" g="0" b="0"/>
        </a:effectRef>
        <a:fontRef idx="minor"/>
      </dsp:style>
    </dsp:sp>
    <dsp:sp modelId="{9AB66235-1CC9-477C-9406-A32ED6FF70DB}">
      <dsp:nvSpPr>
        <dsp:cNvPr id="0" name=""/>
        <dsp:cNvSpPr/>
      </dsp:nvSpPr>
      <dsp:spPr>
        <a:xfrm>
          <a:off x="53219" y="3892369"/>
          <a:ext cx="5897087" cy="1235352"/>
        </a:xfrm>
        <a:prstGeom prst="roundRect">
          <a:avLst/>
        </a:prstGeom>
        <a:solidFill>
          <a:srgbClr val="E483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164" tIns="0" rIns="167164" bIns="0" numCol="1" spcCol="1270" anchor="ctr" anchorCtr="0">
          <a:noAutofit/>
        </a:bodyPr>
        <a:lstStyle/>
        <a:p>
          <a:pPr marL="0" lvl="0" indent="0" algn="l" defTabSz="800100">
            <a:lnSpc>
              <a:spcPct val="90000"/>
            </a:lnSpc>
            <a:spcBef>
              <a:spcPct val="0"/>
            </a:spcBef>
            <a:spcAft>
              <a:spcPct val="35000"/>
            </a:spcAft>
            <a:buNone/>
          </a:pPr>
          <a:r>
            <a:rPr lang="en-GB" sz="1800" b="1" i="0" kern="1200" dirty="0"/>
            <a:t>Each input is pre-processed, tokenized, and represented as a sparse matrix. By default, Count vectorizer converts the text to lowercase and uses word-level tokenization.</a:t>
          </a:r>
          <a:endParaRPr lang="en-US" sz="1800" b="1" kern="1200" dirty="0"/>
        </a:p>
      </dsp:txBody>
      <dsp:txXfrm>
        <a:off x="113524" y="3952674"/>
        <a:ext cx="5776477" cy="11147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700D0-A5D1-4E32-9E3C-603A592BB35C}">
      <dsp:nvSpPr>
        <dsp:cNvPr id="0" name=""/>
        <dsp:cNvSpPr/>
      </dsp:nvSpPr>
      <dsp:spPr>
        <a:xfrm>
          <a:off x="0" y="48669"/>
          <a:ext cx="6665976" cy="1574015"/>
        </a:xfrm>
        <a:prstGeom prst="roundRect">
          <a:avLst/>
        </a:prstGeom>
        <a:solidFill>
          <a:srgbClr val="E483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t>It is a world of social media warfare, and everyone have freedom of expiring their thoughts and opinion on topics </a:t>
          </a:r>
        </a:p>
      </dsp:txBody>
      <dsp:txXfrm>
        <a:off x="76837" y="125506"/>
        <a:ext cx="6512302" cy="1420341"/>
      </dsp:txXfrm>
    </dsp:sp>
    <dsp:sp modelId="{14F85CC2-1B10-4364-AF82-6C2E5B72595B}">
      <dsp:nvSpPr>
        <dsp:cNvPr id="0" name=""/>
        <dsp:cNvSpPr/>
      </dsp:nvSpPr>
      <dsp:spPr>
        <a:xfrm>
          <a:off x="0" y="1683165"/>
          <a:ext cx="6665976" cy="1574015"/>
        </a:xfrm>
        <a:prstGeom prst="roundRect">
          <a:avLst/>
        </a:prstGeom>
        <a:solidFill>
          <a:srgbClr val="E483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t>Some social media users try to spread negativity and hate among other for country, institution or person. Defamation of any kind is not acceptable in our law and is punishable  </a:t>
          </a:r>
        </a:p>
      </dsp:txBody>
      <dsp:txXfrm>
        <a:off x="76837" y="1760002"/>
        <a:ext cx="6512302" cy="1420341"/>
      </dsp:txXfrm>
    </dsp:sp>
    <dsp:sp modelId="{1811C9C3-B15E-4F86-B956-948AADA8E7B4}">
      <dsp:nvSpPr>
        <dsp:cNvPr id="0" name=""/>
        <dsp:cNvSpPr/>
      </dsp:nvSpPr>
      <dsp:spPr>
        <a:xfrm>
          <a:off x="0" y="3317660"/>
          <a:ext cx="6665976" cy="1574015"/>
        </a:xfrm>
        <a:prstGeom prst="roundRect">
          <a:avLst/>
        </a:prstGeom>
        <a:solidFill>
          <a:srgbClr val="E483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t>Finding such users and restricting their use of social media for spreading negativity and hate can be achieved to some extent in our project </a:t>
          </a:r>
        </a:p>
      </dsp:txBody>
      <dsp:txXfrm>
        <a:off x="76837" y="3394497"/>
        <a:ext cx="6512302" cy="14203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512C7-3CF7-4C63-9756-66E930677F55}">
      <dsp:nvSpPr>
        <dsp:cNvPr id="0" name=""/>
        <dsp:cNvSpPr/>
      </dsp:nvSpPr>
      <dsp:spPr>
        <a:xfrm>
          <a:off x="205" y="477208"/>
          <a:ext cx="2479997" cy="3396921"/>
        </a:xfrm>
        <a:prstGeom prst="rect">
          <a:avLst/>
        </a:prstGeom>
        <a:solidFill>
          <a:srgbClr val="E48312"/>
        </a:solidFill>
        <a:ln w="6350" cap="flat" cmpd="sng" algn="ctr">
          <a:solidFill>
            <a:srgbClr val="E48312"/>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711200">
            <a:lnSpc>
              <a:spcPct val="90000"/>
            </a:lnSpc>
            <a:spcBef>
              <a:spcPct val="0"/>
            </a:spcBef>
            <a:spcAft>
              <a:spcPct val="35000"/>
            </a:spcAft>
            <a:buNone/>
          </a:pPr>
          <a:r>
            <a:rPr lang="en-US" sz="1600" kern="1200" dirty="0"/>
            <a:t>Adding more tweets to the dataset.</a:t>
          </a:r>
        </a:p>
      </dsp:txBody>
      <dsp:txXfrm>
        <a:off x="205" y="1835976"/>
        <a:ext cx="2479997" cy="2038153"/>
      </dsp:txXfrm>
    </dsp:sp>
    <dsp:sp modelId="{EE1A9330-B825-4BB4-9DC0-189121C3FF22}">
      <dsp:nvSpPr>
        <dsp:cNvPr id="0" name=""/>
        <dsp:cNvSpPr/>
      </dsp:nvSpPr>
      <dsp:spPr>
        <a:xfrm>
          <a:off x="205" y="687670"/>
          <a:ext cx="2479997" cy="1190398"/>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533650">
            <a:lnSpc>
              <a:spcPct val="90000"/>
            </a:lnSpc>
            <a:spcBef>
              <a:spcPct val="0"/>
            </a:spcBef>
            <a:spcAft>
              <a:spcPct val="35000"/>
            </a:spcAft>
            <a:buNone/>
          </a:pPr>
          <a:r>
            <a:rPr lang="en-US" sz="5700" kern="1200"/>
            <a:t>01</a:t>
          </a:r>
        </a:p>
      </dsp:txBody>
      <dsp:txXfrm>
        <a:off x="205" y="687670"/>
        <a:ext cx="2479997" cy="1190398"/>
      </dsp:txXfrm>
    </dsp:sp>
    <dsp:sp modelId="{5932BA97-E066-4FC5-9605-4CA74E833EA4}">
      <dsp:nvSpPr>
        <dsp:cNvPr id="0" name=""/>
        <dsp:cNvSpPr/>
      </dsp:nvSpPr>
      <dsp:spPr>
        <a:xfrm>
          <a:off x="2678602" y="477208"/>
          <a:ext cx="2479997" cy="3396921"/>
        </a:xfrm>
        <a:prstGeom prst="rect">
          <a:avLst/>
        </a:prstGeom>
        <a:solidFill>
          <a:srgbClr val="E48312"/>
        </a:solidFill>
        <a:ln w="6350" cap="flat" cmpd="sng" algn="ctr">
          <a:solidFill>
            <a:srgbClr val="E48312"/>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622300">
            <a:lnSpc>
              <a:spcPct val="90000"/>
            </a:lnSpc>
            <a:spcBef>
              <a:spcPct val="0"/>
            </a:spcBef>
            <a:spcAft>
              <a:spcPct val="35000"/>
            </a:spcAft>
            <a:buNone/>
          </a:pPr>
          <a:r>
            <a:rPr lang="en-US" sz="1400" kern="1200" dirty="0"/>
            <a:t>By applying for v1 Twitter API key, real-time analysis and training on tweets can be made.</a:t>
          </a:r>
        </a:p>
      </dsp:txBody>
      <dsp:txXfrm>
        <a:off x="2678602" y="1835976"/>
        <a:ext cx="2479997" cy="2038153"/>
      </dsp:txXfrm>
    </dsp:sp>
    <dsp:sp modelId="{78B5E090-8419-4606-B6BE-8FB418C67299}">
      <dsp:nvSpPr>
        <dsp:cNvPr id="0" name=""/>
        <dsp:cNvSpPr/>
      </dsp:nvSpPr>
      <dsp:spPr>
        <a:xfrm>
          <a:off x="2678602" y="687670"/>
          <a:ext cx="2479997" cy="1190398"/>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533650">
            <a:lnSpc>
              <a:spcPct val="90000"/>
            </a:lnSpc>
            <a:spcBef>
              <a:spcPct val="0"/>
            </a:spcBef>
            <a:spcAft>
              <a:spcPct val="35000"/>
            </a:spcAft>
            <a:buNone/>
          </a:pPr>
          <a:r>
            <a:rPr lang="LID4096" sz="5700" kern="1200"/>
            <a:t>02</a:t>
          </a:r>
        </a:p>
      </dsp:txBody>
      <dsp:txXfrm>
        <a:off x="2678602" y="687670"/>
        <a:ext cx="2479997" cy="1190398"/>
      </dsp:txXfrm>
    </dsp:sp>
    <dsp:sp modelId="{60935C1D-6A25-4609-AC1E-D62C396C8830}">
      <dsp:nvSpPr>
        <dsp:cNvPr id="0" name=""/>
        <dsp:cNvSpPr/>
      </dsp:nvSpPr>
      <dsp:spPr>
        <a:xfrm>
          <a:off x="5356999" y="477208"/>
          <a:ext cx="2479997" cy="3396921"/>
        </a:xfrm>
        <a:prstGeom prst="rect">
          <a:avLst/>
        </a:prstGeom>
        <a:solidFill>
          <a:srgbClr val="E48312"/>
        </a:solidFill>
        <a:ln w="6350" cap="flat" cmpd="sng" algn="ctr">
          <a:solidFill>
            <a:srgbClr val="E48312"/>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622300">
            <a:lnSpc>
              <a:spcPct val="90000"/>
            </a:lnSpc>
            <a:spcBef>
              <a:spcPct val="0"/>
            </a:spcBef>
            <a:spcAft>
              <a:spcPct val="35000"/>
            </a:spcAft>
            <a:buNone/>
          </a:pPr>
          <a:r>
            <a:rPr lang="en-US" sz="1400" b="0" u="none" kern="1200" dirty="0"/>
            <a:t>Extended project to detect defamation not only of the state but instead also detect Racism, sexism, homophobia, religious extremism, and conspiracy theories. </a:t>
          </a:r>
          <a:endParaRPr lang="en-US" sz="1400" kern="1200" dirty="0"/>
        </a:p>
      </dsp:txBody>
      <dsp:txXfrm>
        <a:off x="5356999" y="1835976"/>
        <a:ext cx="2479997" cy="2038153"/>
      </dsp:txXfrm>
    </dsp:sp>
    <dsp:sp modelId="{668B9226-7489-421D-AA60-F70BED514230}">
      <dsp:nvSpPr>
        <dsp:cNvPr id="0" name=""/>
        <dsp:cNvSpPr/>
      </dsp:nvSpPr>
      <dsp:spPr>
        <a:xfrm>
          <a:off x="5356999" y="687670"/>
          <a:ext cx="2479997" cy="1190398"/>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533650">
            <a:lnSpc>
              <a:spcPct val="90000"/>
            </a:lnSpc>
            <a:spcBef>
              <a:spcPct val="0"/>
            </a:spcBef>
            <a:spcAft>
              <a:spcPct val="35000"/>
            </a:spcAft>
            <a:buNone/>
          </a:pPr>
          <a:r>
            <a:rPr lang="LID4096" sz="5700" kern="1200"/>
            <a:t>03</a:t>
          </a:r>
        </a:p>
      </dsp:txBody>
      <dsp:txXfrm>
        <a:off x="5356999" y="687670"/>
        <a:ext cx="2479997" cy="1190398"/>
      </dsp:txXfrm>
    </dsp:sp>
    <dsp:sp modelId="{63D035C1-CB65-42C9-B806-216C0D0294E4}">
      <dsp:nvSpPr>
        <dsp:cNvPr id="0" name=""/>
        <dsp:cNvSpPr/>
      </dsp:nvSpPr>
      <dsp:spPr>
        <a:xfrm>
          <a:off x="8035397" y="477208"/>
          <a:ext cx="2479997" cy="3396921"/>
        </a:xfrm>
        <a:prstGeom prst="rect">
          <a:avLst/>
        </a:prstGeom>
        <a:solidFill>
          <a:srgbClr val="E48312"/>
        </a:solidFill>
        <a:ln w="6350" cap="flat" cmpd="sng" algn="ctr">
          <a:solidFill>
            <a:srgbClr val="E48312"/>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622300">
            <a:lnSpc>
              <a:spcPct val="90000"/>
            </a:lnSpc>
            <a:spcBef>
              <a:spcPct val="0"/>
            </a:spcBef>
            <a:spcAft>
              <a:spcPct val="35000"/>
            </a:spcAft>
            <a:buNone/>
          </a:pPr>
          <a:r>
            <a:rPr lang="en-US" sz="1400" kern="1200" dirty="0"/>
            <a:t>Can implement it using run-time search of single tweet instead of uploading file </a:t>
          </a:r>
        </a:p>
      </dsp:txBody>
      <dsp:txXfrm>
        <a:off x="8035397" y="1835976"/>
        <a:ext cx="2479997" cy="2038153"/>
      </dsp:txXfrm>
    </dsp:sp>
    <dsp:sp modelId="{8E27BBBD-15AE-4956-B156-BEBD4356190A}">
      <dsp:nvSpPr>
        <dsp:cNvPr id="0" name=""/>
        <dsp:cNvSpPr/>
      </dsp:nvSpPr>
      <dsp:spPr>
        <a:xfrm>
          <a:off x="8035397" y="687670"/>
          <a:ext cx="2479997" cy="1190398"/>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533650">
            <a:lnSpc>
              <a:spcPct val="90000"/>
            </a:lnSpc>
            <a:spcBef>
              <a:spcPct val="0"/>
            </a:spcBef>
            <a:spcAft>
              <a:spcPct val="35000"/>
            </a:spcAft>
            <a:buNone/>
          </a:pPr>
          <a:r>
            <a:rPr lang="LID4096" sz="5700" kern="1200"/>
            <a:t>04</a:t>
          </a:r>
        </a:p>
      </dsp:txBody>
      <dsp:txXfrm>
        <a:off x="8035397" y="687670"/>
        <a:ext cx="2479997" cy="119039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4480A5-53D9-45AB-BC76-BADB771F057F}" type="datetimeFigureOut">
              <a:rPr lang="LID4096" smtClean="0"/>
              <a:t>06/15/2022</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949971-BEA7-4929-A411-A3B12C014DE7}" type="slidenum">
              <a:rPr lang="LID4096" smtClean="0"/>
              <a:t>‹#›</a:t>
            </a:fld>
            <a:endParaRPr lang="LID4096"/>
          </a:p>
        </p:txBody>
      </p:sp>
    </p:spTree>
    <p:extLst>
      <p:ext uri="{BB962C8B-B14F-4D97-AF65-F5344CB8AC3E}">
        <p14:creationId xmlns:p14="http://schemas.microsoft.com/office/powerpoint/2010/main" val="504654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FB949971-BEA7-4929-A411-A3B12C014DE7}" type="slidenum">
              <a:rPr lang="LID4096" smtClean="0"/>
              <a:t>3</a:t>
            </a:fld>
            <a:endParaRPr lang="LID4096"/>
          </a:p>
        </p:txBody>
      </p:sp>
    </p:spTree>
    <p:extLst>
      <p:ext uri="{BB962C8B-B14F-4D97-AF65-F5344CB8AC3E}">
        <p14:creationId xmlns:p14="http://schemas.microsoft.com/office/powerpoint/2010/main" val="865220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FB949971-BEA7-4929-A411-A3B12C014DE7}" type="slidenum">
              <a:rPr lang="LID4096" smtClean="0"/>
              <a:t>31</a:t>
            </a:fld>
            <a:endParaRPr lang="LID4096"/>
          </a:p>
        </p:txBody>
      </p:sp>
    </p:spTree>
    <p:extLst>
      <p:ext uri="{BB962C8B-B14F-4D97-AF65-F5344CB8AC3E}">
        <p14:creationId xmlns:p14="http://schemas.microsoft.com/office/powerpoint/2010/main" val="263534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FB949971-BEA7-4929-A411-A3B12C014DE7}" type="slidenum">
              <a:rPr lang="LID4096" smtClean="0"/>
              <a:t>33</a:t>
            </a:fld>
            <a:endParaRPr lang="LID4096"/>
          </a:p>
        </p:txBody>
      </p:sp>
    </p:spTree>
    <p:extLst>
      <p:ext uri="{BB962C8B-B14F-4D97-AF65-F5344CB8AC3E}">
        <p14:creationId xmlns:p14="http://schemas.microsoft.com/office/powerpoint/2010/main" val="1307287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F28B-45E3-4585-87E3-73838692A70B}"/>
              </a:ext>
            </a:extLst>
          </p:cNvPr>
          <p:cNvSpPr>
            <a:spLocks noGrp="1"/>
          </p:cNvSpPr>
          <p:nvPr>
            <p:ph type="ctrTitle"/>
          </p:nvPr>
        </p:nvSpPr>
        <p:spPr>
          <a:xfrm>
            <a:off x="457200" y="668049"/>
            <a:ext cx="7626795" cy="2841914"/>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F755B0-E17A-4B52-A99D-C35BB18BB2D0}"/>
              </a:ext>
            </a:extLst>
          </p:cNvPr>
          <p:cNvSpPr>
            <a:spLocks noGrp="1"/>
          </p:cNvSpPr>
          <p:nvPr>
            <p:ph type="subTitle" idx="1"/>
          </p:nvPr>
        </p:nvSpPr>
        <p:spPr>
          <a:xfrm>
            <a:off x="457200" y="3602038"/>
            <a:ext cx="7626795" cy="250172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8390C28-805B-4DA6-A10E-651C0FD01716}"/>
              </a:ext>
            </a:extLst>
          </p:cNvPr>
          <p:cNvSpPr>
            <a:spLocks noGrp="1"/>
          </p:cNvSpPr>
          <p:nvPr>
            <p:ph type="dt" sz="half" idx="10"/>
          </p:nvPr>
        </p:nvSpPr>
        <p:spPr/>
        <p:txBody>
          <a:bodyPr/>
          <a:lstStyle/>
          <a:p>
            <a:fld id="{D208048B-57AF-4F53-BC84-8E0A1033FBEC}" type="datetimeFigureOut">
              <a:rPr lang="en-US" smtClean="0"/>
              <a:t>6/15/2022</a:t>
            </a:fld>
            <a:endParaRPr lang="en-US"/>
          </a:p>
        </p:txBody>
      </p:sp>
      <p:sp>
        <p:nvSpPr>
          <p:cNvPr id="5" name="Footer Placeholder 4">
            <a:extLst>
              <a:ext uri="{FF2B5EF4-FFF2-40B4-BE49-F238E27FC236}">
                <a16:creationId xmlns:a16="http://schemas.microsoft.com/office/drawing/2014/main" id="{0D5EBBA9-C52F-4628-AE0D-DCD1772F9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BAC57-F8E1-4B54-A111-CB53B32031A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165162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A5B40-C529-41A6-8D06-07AF9430A8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B5A354-E2A8-4A91-9D7A-36D9E0915C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D3944-2E3D-42BC-B83D-7630699D48C5}"/>
              </a:ext>
            </a:extLst>
          </p:cNvPr>
          <p:cNvSpPr>
            <a:spLocks noGrp="1"/>
          </p:cNvSpPr>
          <p:nvPr>
            <p:ph type="dt" sz="half" idx="10"/>
          </p:nvPr>
        </p:nvSpPr>
        <p:spPr/>
        <p:txBody>
          <a:bodyPr/>
          <a:lstStyle/>
          <a:p>
            <a:fld id="{D208048B-57AF-4F53-BC84-8E0A1033FBEC}" type="datetimeFigureOut">
              <a:rPr lang="en-US" smtClean="0"/>
              <a:t>6/15/2022</a:t>
            </a:fld>
            <a:endParaRPr lang="en-US"/>
          </a:p>
        </p:txBody>
      </p:sp>
      <p:sp>
        <p:nvSpPr>
          <p:cNvPr id="5" name="Footer Placeholder 4">
            <a:extLst>
              <a:ext uri="{FF2B5EF4-FFF2-40B4-BE49-F238E27FC236}">
                <a16:creationId xmlns:a16="http://schemas.microsoft.com/office/drawing/2014/main" id="{F2FC57FA-204E-4A7A-BAE2-DF17BB0FF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DA36D-49FF-495A-8E25-4CCC98E39032}"/>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807699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44ECD05-4E94-4A60-8FDA-700BF100B0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8" name="Color Fill">
            <a:extLst>
              <a:ext uri="{FF2B5EF4-FFF2-40B4-BE49-F238E27FC236}">
                <a16:creationId xmlns:a16="http://schemas.microsoft.com/office/drawing/2014/main" id="{8BCB0EB2-4067-418C-9465-9D4C71240E0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8" name="Group 7">
            <a:extLst>
              <a:ext uri="{FF2B5EF4-FFF2-40B4-BE49-F238E27FC236}">
                <a16:creationId xmlns:a16="http://schemas.microsoft.com/office/drawing/2014/main" id="{04E37999-41E7-446D-8C53-B904C3CE87A5}"/>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9" name="Oval 8">
              <a:extLst>
                <a:ext uri="{FF2B5EF4-FFF2-40B4-BE49-F238E27FC236}">
                  <a16:creationId xmlns:a16="http://schemas.microsoft.com/office/drawing/2014/main" id="{438A90E8-87F8-4150-B5EB-E19C8A01AFB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Graphic 9">
              <a:extLst>
                <a:ext uri="{FF2B5EF4-FFF2-40B4-BE49-F238E27FC236}">
                  <a16:creationId xmlns:a16="http://schemas.microsoft.com/office/drawing/2014/main" id="{724DCA1C-A8E8-4F90-8FAE-85B1426C108A}"/>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1" name="Freeform: Shape 10">
              <a:extLst>
                <a:ext uri="{FF2B5EF4-FFF2-40B4-BE49-F238E27FC236}">
                  <a16:creationId xmlns:a16="http://schemas.microsoft.com/office/drawing/2014/main" id="{158D6291-6756-44E3-9FCE-0B2ECA5EE664}"/>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2" name="Freeform: Shape 11">
              <a:extLst>
                <a:ext uri="{FF2B5EF4-FFF2-40B4-BE49-F238E27FC236}">
                  <a16:creationId xmlns:a16="http://schemas.microsoft.com/office/drawing/2014/main" id="{C37CA96E-9DD9-4172-B63B-50DF43B576DA}"/>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3" name="Graphic 9">
              <a:extLst>
                <a:ext uri="{FF2B5EF4-FFF2-40B4-BE49-F238E27FC236}">
                  <a16:creationId xmlns:a16="http://schemas.microsoft.com/office/drawing/2014/main" id="{B335AFFE-BF3D-491C-8255-692B9DAC6775}"/>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 name="Graphic 9">
              <a:extLst>
                <a:ext uri="{FF2B5EF4-FFF2-40B4-BE49-F238E27FC236}">
                  <a16:creationId xmlns:a16="http://schemas.microsoft.com/office/drawing/2014/main" id="{AA052AAF-7A7C-4EDB-AE2C-FCA3A756C4E5}"/>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0" name="Texture">
            <a:extLst>
              <a:ext uri="{FF2B5EF4-FFF2-40B4-BE49-F238E27FC236}">
                <a16:creationId xmlns:a16="http://schemas.microsoft.com/office/drawing/2014/main" id="{31F99E9D-6528-47AC-B178-7032D0E17DF8}"/>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Vertical Title 1">
            <a:extLst>
              <a:ext uri="{FF2B5EF4-FFF2-40B4-BE49-F238E27FC236}">
                <a16:creationId xmlns:a16="http://schemas.microsoft.com/office/drawing/2014/main" id="{834DD302-622D-4E42-BD6F-FAAA98B3728C}"/>
              </a:ext>
            </a:extLst>
          </p:cNvPr>
          <p:cNvSpPr>
            <a:spLocks noGrp="1"/>
          </p:cNvSpPr>
          <p:nvPr>
            <p:ph type="title" orient="vert"/>
          </p:nvPr>
        </p:nvSpPr>
        <p:spPr>
          <a:xfrm>
            <a:off x="7306311" y="668049"/>
            <a:ext cx="2628900" cy="550891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C70D9F5-C907-405F-BE11-571C61745EC6}"/>
              </a:ext>
            </a:extLst>
          </p:cNvPr>
          <p:cNvSpPr>
            <a:spLocks noGrp="1"/>
          </p:cNvSpPr>
          <p:nvPr>
            <p:ph type="body" orient="vert" idx="1"/>
          </p:nvPr>
        </p:nvSpPr>
        <p:spPr>
          <a:xfrm>
            <a:off x="457200" y="668049"/>
            <a:ext cx="6689098" cy="5508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DCFD860-3FBD-4FE7-A9FD-1D4A4D10AABF}"/>
              </a:ext>
            </a:extLst>
          </p:cNvPr>
          <p:cNvSpPr>
            <a:spLocks noGrp="1"/>
          </p:cNvSpPr>
          <p:nvPr>
            <p:ph type="dt" sz="half" idx="10"/>
          </p:nvPr>
        </p:nvSpPr>
        <p:spPr/>
        <p:txBody>
          <a:bodyPr/>
          <a:lstStyle/>
          <a:p>
            <a:fld id="{D208048B-57AF-4F53-BC84-8E0A1033FBEC}" type="datetimeFigureOut">
              <a:rPr lang="en-US" smtClean="0"/>
              <a:t>6/15/2022</a:t>
            </a:fld>
            <a:endParaRPr lang="en-US"/>
          </a:p>
        </p:txBody>
      </p:sp>
      <p:sp>
        <p:nvSpPr>
          <p:cNvPr id="5" name="Footer Placeholder 4">
            <a:extLst>
              <a:ext uri="{FF2B5EF4-FFF2-40B4-BE49-F238E27FC236}">
                <a16:creationId xmlns:a16="http://schemas.microsoft.com/office/drawing/2014/main" id="{560A367B-81B3-4BD3-9C95-18EC0710A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D8E54-346D-4D66-BF99-96DA43F80DF8}"/>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569372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62BA4D3-720A-4006-AE07-39667F38CA37}" type="datetimeFigureOut">
              <a:rPr lang="en-US" smtClean="0"/>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163CB4-47C6-49A1-B61D-94D776FA2109}" type="slidenum">
              <a:rPr lang="en-US" smtClean="0"/>
              <a:t>‹#›</a:t>
            </a:fld>
            <a:endParaRPr lang="en-US"/>
          </a:p>
        </p:txBody>
      </p:sp>
    </p:spTree>
    <p:extLst>
      <p:ext uri="{BB962C8B-B14F-4D97-AF65-F5344CB8AC3E}">
        <p14:creationId xmlns:p14="http://schemas.microsoft.com/office/powerpoint/2010/main" val="3264552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2BA4D3-720A-4006-AE07-39667F38CA37}" type="datetimeFigureOut">
              <a:rPr lang="en-US" smtClean="0"/>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163CB4-47C6-49A1-B61D-94D776FA2109}" type="slidenum">
              <a:rPr lang="en-US" smtClean="0"/>
              <a:t>‹#›</a:t>
            </a:fld>
            <a:endParaRPr lang="en-US"/>
          </a:p>
        </p:txBody>
      </p:sp>
    </p:spTree>
    <p:extLst>
      <p:ext uri="{BB962C8B-B14F-4D97-AF65-F5344CB8AC3E}">
        <p14:creationId xmlns:p14="http://schemas.microsoft.com/office/powerpoint/2010/main" val="35568547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62BA4D3-720A-4006-AE07-39667F38CA37}" type="datetimeFigureOut">
              <a:rPr lang="en-US" smtClean="0"/>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163CB4-47C6-49A1-B61D-94D776FA2109}" type="slidenum">
              <a:rPr lang="en-US" smtClean="0"/>
              <a:t>‹#›</a:t>
            </a:fld>
            <a:endParaRPr lang="en-US"/>
          </a:p>
        </p:txBody>
      </p:sp>
    </p:spTree>
    <p:extLst>
      <p:ext uri="{BB962C8B-B14F-4D97-AF65-F5344CB8AC3E}">
        <p14:creationId xmlns:p14="http://schemas.microsoft.com/office/powerpoint/2010/main" val="29546293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2BA4D3-720A-4006-AE07-39667F38CA37}" type="datetimeFigureOut">
              <a:rPr lang="en-US" smtClean="0"/>
              <a:t>6/15/2022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163CB4-47C6-49A1-B61D-94D776FA2109}" type="slidenum">
              <a:rPr lang="en-US" smtClean="0"/>
              <a:t>‹#›</a:t>
            </a:fld>
            <a:endParaRPr lang="en-US"/>
          </a:p>
        </p:txBody>
      </p:sp>
    </p:spTree>
    <p:extLst>
      <p:ext uri="{BB962C8B-B14F-4D97-AF65-F5344CB8AC3E}">
        <p14:creationId xmlns:p14="http://schemas.microsoft.com/office/powerpoint/2010/main" val="14877888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2BA4D3-720A-4006-AE07-39667F38CA37}" type="datetimeFigureOut">
              <a:rPr lang="en-US" smtClean="0"/>
              <a:t>6/15/2022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163CB4-47C6-49A1-B61D-94D776FA2109}" type="slidenum">
              <a:rPr lang="en-US" smtClean="0"/>
              <a:t>‹#›</a:t>
            </a:fld>
            <a:endParaRPr lang="en-US"/>
          </a:p>
        </p:txBody>
      </p:sp>
    </p:spTree>
    <p:extLst>
      <p:ext uri="{BB962C8B-B14F-4D97-AF65-F5344CB8AC3E}">
        <p14:creationId xmlns:p14="http://schemas.microsoft.com/office/powerpoint/2010/main" val="1291625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2BA4D3-720A-4006-AE07-39667F38CA37}" type="datetimeFigureOut">
              <a:rPr lang="en-US" smtClean="0"/>
              <a:t>6/15/2022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163CB4-47C6-49A1-B61D-94D776FA2109}" type="slidenum">
              <a:rPr lang="en-US" smtClean="0"/>
              <a:t>‹#›</a:t>
            </a:fld>
            <a:endParaRPr lang="en-US"/>
          </a:p>
        </p:txBody>
      </p:sp>
    </p:spTree>
    <p:extLst>
      <p:ext uri="{BB962C8B-B14F-4D97-AF65-F5344CB8AC3E}">
        <p14:creationId xmlns:p14="http://schemas.microsoft.com/office/powerpoint/2010/main" val="33802778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2BA4D3-720A-4006-AE07-39667F38CA37}" type="datetimeFigureOut">
              <a:rPr lang="en-US" smtClean="0"/>
              <a:t>6/15/2022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163CB4-47C6-49A1-B61D-94D776FA2109}" type="slidenum">
              <a:rPr lang="en-US" smtClean="0"/>
              <a:t>‹#›</a:t>
            </a:fld>
            <a:endParaRPr lang="en-US"/>
          </a:p>
        </p:txBody>
      </p:sp>
    </p:spTree>
    <p:extLst>
      <p:ext uri="{BB962C8B-B14F-4D97-AF65-F5344CB8AC3E}">
        <p14:creationId xmlns:p14="http://schemas.microsoft.com/office/powerpoint/2010/main" val="40784007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62BA4D3-720A-4006-AE07-39667F38CA37}" type="datetimeFigureOut">
              <a:rPr lang="en-US" smtClean="0"/>
              <a:t>6/15/2022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163CB4-47C6-49A1-B61D-94D776FA2109}" type="slidenum">
              <a:rPr lang="en-US" smtClean="0"/>
              <a:t>‹#›</a:t>
            </a:fld>
            <a:endParaRPr lang="en-US"/>
          </a:p>
        </p:txBody>
      </p:sp>
    </p:spTree>
    <p:extLst>
      <p:ext uri="{BB962C8B-B14F-4D97-AF65-F5344CB8AC3E}">
        <p14:creationId xmlns:p14="http://schemas.microsoft.com/office/powerpoint/2010/main" val="2548053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2C84-1247-4534-81D1-136C3E1EBB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048D490-CEA6-4844-A537-F749658D37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DAEFC9-887F-4E73-9938-6032D52864AA}"/>
              </a:ext>
            </a:extLst>
          </p:cNvPr>
          <p:cNvSpPr>
            <a:spLocks noGrp="1"/>
          </p:cNvSpPr>
          <p:nvPr>
            <p:ph type="dt" sz="half" idx="10"/>
          </p:nvPr>
        </p:nvSpPr>
        <p:spPr/>
        <p:txBody>
          <a:bodyPr/>
          <a:lstStyle/>
          <a:p>
            <a:fld id="{D208048B-57AF-4F53-BC84-8E0A1033FBEC}" type="datetimeFigureOut">
              <a:rPr lang="en-US" smtClean="0"/>
              <a:t>6/15/2022</a:t>
            </a:fld>
            <a:endParaRPr lang="en-US"/>
          </a:p>
        </p:txBody>
      </p:sp>
      <p:sp>
        <p:nvSpPr>
          <p:cNvPr id="5" name="Footer Placeholder 4">
            <a:extLst>
              <a:ext uri="{FF2B5EF4-FFF2-40B4-BE49-F238E27FC236}">
                <a16:creationId xmlns:a16="http://schemas.microsoft.com/office/drawing/2014/main" id="{ABFCF0CF-134A-404E-A177-9FAAA039F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1B0DC-2D2C-408B-A577-904A2385C0AA}"/>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9445663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62BA4D3-720A-4006-AE07-39667F38CA37}" type="datetimeFigureOut">
              <a:rPr lang="en-US" smtClean="0"/>
              <a:t>6/15/2022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163CB4-47C6-49A1-B61D-94D776FA2109}" type="slidenum">
              <a:rPr lang="en-US" smtClean="0"/>
              <a:t>‹#›</a:t>
            </a:fld>
            <a:endParaRPr lang="en-US"/>
          </a:p>
        </p:txBody>
      </p:sp>
    </p:spTree>
    <p:extLst>
      <p:ext uri="{BB962C8B-B14F-4D97-AF65-F5344CB8AC3E}">
        <p14:creationId xmlns:p14="http://schemas.microsoft.com/office/powerpoint/2010/main" val="16966817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2BA4D3-720A-4006-AE07-39667F38CA37}" type="datetimeFigureOut">
              <a:rPr lang="en-US" smtClean="0"/>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163CB4-47C6-49A1-B61D-94D776FA2109}" type="slidenum">
              <a:rPr lang="en-US" smtClean="0"/>
              <a:t>‹#›</a:t>
            </a:fld>
            <a:endParaRPr lang="en-US"/>
          </a:p>
        </p:txBody>
      </p:sp>
    </p:spTree>
    <p:extLst>
      <p:ext uri="{BB962C8B-B14F-4D97-AF65-F5344CB8AC3E}">
        <p14:creationId xmlns:p14="http://schemas.microsoft.com/office/powerpoint/2010/main" val="21229688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2BA4D3-720A-4006-AE07-39667F38CA37}" type="datetimeFigureOut">
              <a:rPr lang="en-US" smtClean="0"/>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163CB4-47C6-49A1-B61D-94D776FA2109}" type="slidenum">
              <a:rPr lang="en-US" smtClean="0"/>
              <a:t>‹#›</a:t>
            </a:fld>
            <a:endParaRPr lang="en-US"/>
          </a:p>
        </p:txBody>
      </p:sp>
    </p:spTree>
    <p:extLst>
      <p:ext uri="{BB962C8B-B14F-4D97-AF65-F5344CB8AC3E}">
        <p14:creationId xmlns:p14="http://schemas.microsoft.com/office/powerpoint/2010/main" val="1378957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5431-EF88-4771-9699-27EF70A55112}"/>
              </a:ext>
            </a:extLst>
          </p:cNvPr>
          <p:cNvSpPr>
            <a:spLocks noGrp="1"/>
          </p:cNvSpPr>
          <p:nvPr>
            <p:ph type="title"/>
          </p:nvPr>
        </p:nvSpPr>
        <p:spPr>
          <a:xfrm>
            <a:off x="457200" y="668050"/>
            <a:ext cx="7673389" cy="3816588"/>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DAF57C3-A928-4093-B3FC-ECC2194AE9E9}"/>
              </a:ext>
            </a:extLst>
          </p:cNvPr>
          <p:cNvSpPr>
            <a:spLocks noGrp="1"/>
          </p:cNvSpPr>
          <p:nvPr>
            <p:ph type="body" idx="1"/>
          </p:nvPr>
        </p:nvSpPr>
        <p:spPr>
          <a:xfrm>
            <a:off x="457200" y="4589463"/>
            <a:ext cx="767338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BFD625-A893-46D3-A518-9E969CB4FE54}"/>
              </a:ext>
            </a:extLst>
          </p:cNvPr>
          <p:cNvSpPr>
            <a:spLocks noGrp="1"/>
          </p:cNvSpPr>
          <p:nvPr>
            <p:ph type="dt" sz="half" idx="10"/>
          </p:nvPr>
        </p:nvSpPr>
        <p:spPr/>
        <p:txBody>
          <a:bodyPr/>
          <a:lstStyle/>
          <a:p>
            <a:fld id="{D208048B-57AF-4F53-BC84-8E0A1033FBEC}" type="datetimeFigureOut">
              <a:rPr lang="en-US" smtClean="0"/>
              <a:t>6/15/2022</a:t>
            </a:fld>
            <a:endParaRPr lang="en-US"/>
          </a:p>
        </p:txBody>
      </p:sp>
      <p:sp>
        <p:nvSpPr>
          <p:cNvPr id="5" name="Footer Placeholder 4">
            <a:extLst>
              <a:ext uri="{FF2B5EF4-FFF2-40B4-BE49-F238E27FC236}">
                <a16:creationId xmlns:a16="http://schemas.microsoft.com/office/drawing/2014/main" id="{FFCAD37A-B380-4B65-9FB9-3FB914120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773B6-CD13-4451-9BF3-C4102BA5E899}"/>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958478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1FBD0A-9F7B-4EBB-9982-B55F5F9806C4}"/>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88CFF0B8-0BA9-4DD9-B7B2-0655DC8419A8}"/>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C77B910E-9B87-4291-987B-6883212CBAEC}"/>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5" name="Oval 14">
              <a:extLst>
                <a:ext uri="{FF2B5EF4-FFF2-40B4-BE49-F238E27FC236}">
                  <a16:creationId xmlns:a16="http://schemas.microsoft.com/office/drawing/2014/main" id="{05596CF7-55B3-409D-A36C-F5BE9D625628}"/>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92245D23-45D8-474C-8A38-633E99962676}"/>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918A8D14-28CA-4095-B2FA-E48B3150AD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3" name="Texture">
            <a:extLst>
              <a:ext uri="{FF2B5EF4-FFF2-40B4-BE49-F238E27FC236}">
                <a16:creationId xmlns:a16="http://schemas.microsoft.com/office/drawing/2014/main" id="{1D1F176A-19F1-4537-800D-210F29EC1AC2}"/>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D0A04C26-6125-4D95-9FC0-50DEB9419E63}"/>
              </a:ext>
            </a:extLst>
          </p:cNvPr>
          <p:cNvSpPr>
            <a:spLocks noGrp="1"/>
          </p:cNvSpPr>
          <p:nvPr>
            <p:ph type="title"/>
          </p:nvPr>
        </p:nvSpPr>
        <p:spPr>
          <a:xfrm>
            <a:off x="457200" y="668049"/>
            <a:ext cx="10451534" cy="159174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35401A-13E5-4CED-864F-06D6EECCBCAA}"/>
              </a:ext>
            </a:extLst>
          </p:cNvPr>
          <p:cNvSpPr>
            <a:spLocks noGrp="1"/>
          </p:cNvSpPr>
          <p:nvPr>
            <p:ph sz="half" idx="1"/>
          </p:nvPr>
        </p:nvSpPr>
        <p:spPr>
          <a:xfrm>
            <a:off x="457200" y="2341329"/>
            <a:ext cx="5562600"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C513523-8F78-4766-91D7-03E329B6833A}"/>
              </a:ext>
            </a:extLst>
          </p:cNvPr>
          <p:cNvSpPr>
            <a:spLocks noGrp="1"/>
          </p:cNvSpPr>
          <p:nvPr>
            <p:ph sz="half" idx="2"/>
          </p:nvPr>
        </p:nvSpPr>
        <p:spPr>
          <a:xfrm>
            <a:off x="6172200" y="2341329"/>
            <a:ext cx="4736534"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E5B757F-BAD2-4343-BD57-FC02D0BE19EC}"/>
              </a:ext>
            </a:extLst>
          </p:cNvPr>
          <p:cNvSpPr>
            <a:spLocks noGrp="1"/>
          </p:cNvSpPr>
          <p:nvPr>
            <p:ph type="dt" sz="half" idx="10"/>
          </p:nvPr>
        </p:nvSpPr>
        <p:spPr/>
        <p:txBody>
          <a:bodyPr/>
          <a:lstStyle/>
          <a:p>
            <a:fld id="{D208048B-57AF-4F53-BC84-8E0A1033FBEC}" type="datetimeFigureOut">
              <a:rPr lang="en-US" smtClean="0"/>
              <a:t>6/15/2022</a:t>
            </a:fld>
            <a:endParaRPr lang="en-US"/>
          </a:p>
        </p:txBody>
      </p:sp>
      <p:sp>
        <p:nvSpPr>
          <p:cNvPr id="6" name="Footer Placeholder 5">
            <a:extLst>
              <a:ext uri="{FF2B5EF4-FFF2-40B4-BE49-F238E27FC236}">
                <a16:creationId xmlns:a16="http://schemas.microsoft.com/office/drawing/2014/main" id="{5A30EF3C-A61E-4F43-9C8F-BC9A6455C6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19D947-1DC8-4CE9-A031-6EEB776BD0BF}"/>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748962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BFA9BB-A51E-4D09-8602-5AD9010463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3" name="Color Fill">
            <a:extLst>
              <a:ext uri="{FF2B5EF4-FFF2-40B4-BE49-F238E27FC236}">
                <a16:creationId xmlns:a16="http://schemas.microsoft.com/office/drawing/2014/main" id="{A60257A1-779B-4048-BC0D-1EA579B5B1C5}"/>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6" name="Group 15">
            <a:extLst>
              <a:ext uri="{FF2B5EF4-FFF2-40B4-BE49-F238E27FC236}">
                <a16:creationId xmlns:a16="http://schemas.microsoft.com/office/drawing/2014/main" id="{38F4B5D0-AA24-4702-9C01-FC1A03E7B607}"/>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7" name="Oval 16">
              <a:extLst>
                <a:ext uri="{FF2B5EF4-FFF2-40B4-BE49-F238E27FC236}">
                  <a16:creationId xmlns:a16="http://schemas.microsoft.com/office/drawing/2014/main" id="{29CBF9BD-1EB2-4122-98FE-F2B5DF8771C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7C41FF89-01DF-4236-AA4D-243CB8A464B3}"/>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Freeform: Shape 18">
              <a:extLst>
                <a:ext uri="{FF2B5EF4-FFF2-40B4-BE49-F238E27FC236}">
                  <a16:creationId xmlns:a16="http://schemas.microsoft.com/office/drawing/2014/main" id="{FD03BB88-350D-4DE0-BB34-870F6435689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5" name="Texture">
            <a:extLst>
              <a:ext uri="{FF2B5EF4-FFF2-40B4-BE49-F238E27FC236}">
                <a16:creationId xmlns:a16="http://schemas.microsoft.com/office/drawing/2014/main" id="{4A8025C0-8995-4863-A847-7ED1F8CCE811}"/>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0162335-6445-435C-A1C6-9F090B965040}"/>
              </a:ext>
            </a:extLst>
          </p:cNvPr>
          <p:cNvSpPr>
            <a:spLocks noGrp="1"/>
          </p:cNvSpPr>
          <p:nvPr>
            <p:ph type="title"/>
          </p:nvPr>
        </p:nvSpPr>
        <p:spPr>
          <a:xfrm>
            <a:off x="457200" y="668049"/>
            <a:ext cx="10450629" cy="132556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074B3D-418F-464D-91E7-993D0B480108}"/>
              </a:ext>
            </a:extLst>
          </p:cNvPr>
          <p:cNvSpPr>
            <a:spLocks noGrp="1"/>
          </p:cNvSpPr>
          <p:nvPr>
            <p:ph type="body" idx="1"/>
          </p:nvPr>
        </p:nvSpPr>
        <p:spPr>
          <a:xfrm>
            <a:off x="457086" y="2182814"/>
            <a:ext cx="5021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904709-9362-4AB5-9AA2-32F51BF06A39}"/>
              </a:ext>
            </a:extLst>
          </p:cNvPr>
          <p:cNvSpPr>
            <a:spLocks noGrp="1"/>
          </p:cNvSpPr>
          <p:nvPr>
            <p:ph sz="half" idx="2"/>
          </p:nvPr>
        </p:nvSpPr>
        <p:spPr>
          <a:xfrm>
            <a:off x="457086" y="3115949"/>
            <a:ext cx="502151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B083836-1CF5-406F-B0CB-643F37066CE6}"/>
              </a:ext>
            </a:extLst>
          </p:cNvPr>
          <p:cNvSpPr>
            <a:spLocks noGrp="1"/>
          </p:cNvSpPr>
          <p:nvPr>
            <p:ph type="body" sz="quarter" idx="3"/>
          </p:nvPr>
        </p:nvSpPr>
        <p:spPr>
          <a:xfrm>
            <a:off x="5890597" y="2182814"/>
            <a:ext cx="501723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4A8670-0F33-4222-AAC9-96A21C47C336}"/>
              </a:ext>
            </a:extLst>
          </p:cNvPr>
          <p:cNvSpPr>
            <a:spLocks noGrp="1"/>
          </p:cNvSpPr>
          <p:nvPr>
            <p:ph sz="quarter" idx="4"/>
          </p:nvPr>
        </p:nvSpPr>
        <p:spPr>
          <a:xfrm>
            <a:off x="5890597" y="3115949"/>
            <a:ext cx="501723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A1E6970-4A96-4519-9C0E-11E245D563C9}"/>
              </a:ext>
            </a:extLst>
          </p:cNvPr>
          <p:cNvSpPr>
            <a:spLocks noGrp="1"/>
          </p:cNvSpPr>
          <p:nvPr>
            <p:ph type="dt" sz="half" idx="10"/>
          </p:nvPr>
        </p:nvSpPr>
        <p:spPr/>
        <p:txBody>
          <a:bodyPr/>
          <a:lstStyle/>
          <a:p>
            <a:fld id="{D208048B-57AF-4F53-BC84-8E0A1033FBEC}" type="datetimeFigureOut">
              <a:rPr lang="en-US" smtClean="0"/>
              <a:t>6/15/2022</a:t>
            </a:fld>
            <a:endParaRPr lang="en-US"/>
          </a:p>
        </p:txBody>
      </p:sp>
      <p:sp>
        <p:nvSpPr>
          <p:cNvPr id="8" name="Footer Placeholder 7">
            <a:extLst>
              <a:ext uri="{FF2B5EF4-FFF2-40B4-BE49-F238E27FC236}">
                <a16:creationId xmlns:a16="http://schemas.microsoft.com/office/drawing/2014/main" id="{35FEE249-70F5-4359-B699-23D68A5037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2AE510-A38C-45EE-B061-CB02E4E3DD7C}"/>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735467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9D1A-F943-4838-BA2F-6DF4F2EC9FEC}"/>
              </a:ext>
            </a:extLst>
          </p:cNvPr>
          <p:cNvSpPr>
            <a:spLocks noGrp="1"/>
          </p:cNvSpPr>
          <p:nvPr>
            <p:ph type="title"/>
          </p:nvPr>
        </p:nvSpPr>
        <p:spPr>
          <a:xfrm>
            <a:off x="457200" y="668049"/>
            <a:ext cx="7685037" cy="1363816"/>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6FEE401-3424-4696-A6FC-BBEE79379F9D}"/>
              </a:ext>
            </a:extLst>
          </p:cNvPr>
          <p:cNvSpPr>
            <a:spLocks noGrp="1"/>
          </p:cNvSpPr>
          <p:nvPr>
            <p:ph type="dt" sz="half" idx="10"/>
          </p:nvPr>
        </p:nvSpPr>
        <p:spPr/>
        <p:txBody>
          <a:bodyPr/>
          <a:lstStyle/>
          <a:p>
            <a:fld id="{D208048B-57AF-4F53-BC84-8E0A1033FBEC}" type="datetimeFigureOut">
              <a:rPr lang="en-US" smtClean="0"/>
              <a:t>6/15/2022</a:t>
            </a:fld>
            <a:endParaRPr lang="en-US"/>
          </a:p>
        </p:txBody>
      </p:sp>
      <p:sp>
        <p:nvSpPr>
          <p:cNvPr id="4" name="Footer Placeholder 3">
            <a:extLst>
              <a:ext uri="{FF2B5EF4-FFF2-40B4-BE49-F238E27FC236}">
                <a16:creationId xmlns:a16="http://schemas.microsoft.com/office/drawing/2014/main" id="{01E9D767-A30A-4508-B510-99AB91737A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0979DC-F3D5-43AB-8A0F-9C8A14E0CEF4}"/>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019469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DCDA0B-9BEE-4B57-8F97-96D5645D0658}"/>
              </a:ext>
            </a:extLst>
          </p:cNvPr>
          <p:cNvSpPr>
            <a:spLocks noGrp="1"/>
          </p:cNvSpPr>
          <p:nvPr>
            <p:ph type="dt" sz="half" idx="10"/>
          </p:nvPr>
        </p:nvSpPr>
        <p:spPr/>
        <p:txBody>
          <a:bodyPr/>
          <a:lstStyle/>
          <a:p>
            <a:fld id="{D208048B-57AF-4F53-BC84-8E0A1033FBEC}" type="datetimeFigureOut">
              <a:rPr lang="en-US" smtClean="0"/>
              <a:t>6/15/2022</a:t>
            </a:fld>
            <a:endParaRPr lang="en-US"/>
          </a:p>
        </p:txBody>
      </p:sp>
      <p:sp>
        <p:nvSpPr>
          <p:cNvPr id="3" name="Footer Placeholder 2">
            <a:extLst>
              <a:ext uri="{FF2B5EF4-FFF2-40B4-BE49-F238E27FC236}">
                <a16:creationId xmlns:a16="http://schemas.microsoft.com/office/drawing/2014/main" id="{05282AF2-09A1-4A1C-AEB6-577962B714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4D99D9-82B1-496C-ABBC-4FF0C375DCE7}"/>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248754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D9AFA4-EB8E-4091-A5E2-1B9D163A0709}"/>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F25018FE-FB44-4E2E-A181-B3476F3E8550}"/>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A6C7CD4B-70DE-49E2-A336-B6F43F58FFA4}"/>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B4B8BFC9-6F67-47CB-BAE4-45260FBAF397}"/>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40F836E5-3C5B-4DE7-B09A-AE00DEE730A9}"/>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68E1B8E4-080E-4F43-B33F-59DD21B6B658}"/>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07639D4-740A-4B71-8393-99CA375EB4A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AE7E56E5-1F6A-442B-B5E0-ED19F815D2E2}"/>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3774E986-8FE2-4670-A4C0-96E213269BD7}"/>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3A5846DF-A106-4887-BE2C-DCD89DAA6539}"/>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767E81C-AA51-44A0-B21C-757B2F3B90C5}"/>
              </a:ext>
            </a:extLst>
          </p:cNvPr>
          <p:cNvSpPr>
            <a:spLocks noGrp="1"/>
          </p:cNvSpPr>
          <p:nvPr>
            <p:ph type="title"/>
          </p:nvPr>
        </p:nvSpPr>
        <p:spPr>
          <a:xfrm>
            <a:off x="457200" y="668049"/>
            <a:ext cx="4314825" cy="1957828"/>
          </a:xfrm>
        </p:spPr>
        <p:txBody>
          <a:bodyPr anchor="b">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7A0438A-298D-4466-B55D-F466C345C3CC}"/>
              </a:ext>
            </a:extLst>
          </p:cNvPr>
          <p:cNvSpPr>
            <a:spLocks noGrp="1"/>
          </p:cNvSpPr>
          <p:nvPr>
            <p:ph idx="1"/>
          </p:nvPr>
        </p:nvSpPr>
        <p:spPr>
          <a:xfrm>
            <a:off x="5183188" y="668049"/>
            <a:ext cx="4875212" cy="523125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143104-0579-4974-88D2-61DF1A30D390}"/>
              </a:ext>
            </a:extLst>
          </p:cNvPr>
          <p:cNvSpPr>
            <a:spLocks noGrp="1"/>
          </p:cNvSpPr>
          <p:nvPr>
            <p:ph type="body" sz="half" idx="2"/>
          </p:nvPr>
        </p:nvSpPr>
        <p:spPr>
          <a:xfrm>
            <a:off x="457200" y="2749024"/>
            <a:ext cx="4314825" cy="3119964"/>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A32755-0632-47CB-AA69-7EFB212FA160}"/>
              </a:ext>
            </a:extLst>
          </p:cNvPr>
          <p:cNvSpPr>
            <a:spLocks noGrp="1"/>
          </p:cNvSpPr>
          <p:nvPr>
            <p:ph type="dt" sz="half" idx="10"/>
          </p:nvPr>
        </p:nvSpPr>
        <p:spPr/>
        <p:txBody>
          <a:bodyPr/>
          <a:lstStyle/>
          <a:p>
            <a:fld id="{D208048B-57AF-4F53-BC84-8E0A1033FBEC}" type="datetimeFigureOut">
              <a:rPr lang="en-US" smtClean="0"/>
              <a:t>6/15/2022</a:t>
            </a:fld>
            <a:endParaRPr lang="en-US"/>
          </a:p>
        </p:txBody>
      </p:sp>
      <p:sp>
        <p:nvSpPr>
          <p:cNvPr id="6" name="Footer Placeholder 5">
            <a:extLst>
              <a:ext uri="{FF2B5EF4-FFF2-40B4-BE49-F238E27FC236}">
                <a16:creationId xmlns:a16="http://schemas.microsoft.com/office/drawing/2014/main" id="{38ED0B4F-5B59-4064-A88B-E9938A40FF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12E7F-93B8-4E93-BCB3-ADE74FC1504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16858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3C1870-4E69-4DE7-BF2F-DE8A7881C64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7439AB1C-A8A1-4745-9625-B18FE9160BB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11ADDC4D-D9AA-48F8-BD10-2D20F14607A6}"/>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C1136312-3085-4615-A743-4EE531585B11}"/>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29539FE4-376B-4187-A80A-C98EBA23DA30}"/>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A11DC5D7-2276-4A57-8783-A0EFB00416E9}"/>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7D5B578-4971-4ADC-97D8-B9CEF52AA7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2D968E77-E43D-4870-93BC-CBF1947336B3}"/>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1221D41A-E71E-4587-A876-F8778E7C03E1}"/>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50457195-385D-490A-91AB-30B969C61953}"/>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7E06FF6D-24FA-4E04-90ED-7DBE228B2AA6}"/>
              </a:ext>
            </a:extLst>
          </p:cNvPr>
          <p:cNvSpPr>
            <a:spLocks noGrp="1"/>
          </p:cNvSpPr>
          <p:nvPr>
            <p:ph type="title"/>
          </p:nvPr>
        </p:nvSpPr>
        <p:spPr>
          <a:xfrm>
            <a:off x="457200" y="668049"/>
            <a:ext cx="4314825" cy="2235711"/>
          </a:xfrm>
        </p:spPr>
        <p:txBody>
          <a:bodyPr anchor="b">
            <a:noAutofit/>
          </a:bodyPr>
          <a:lstStyle>
            <a:lvl1pPr algn="l" defTabSz="914400" rtl="0" eaLnBrk="1" latinLnBrk="0" hangingPunct="1">
              <a:lnSpc>
                <a:spcPct val="90000"/>
              </a:lnSpc>
              <a:spcBef>
                <a:spcPct val="0"/>
              </a:spcBef>
              <a:buNone/>
              <a:defRPr lang="en-US" sz="4400" kern="120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432D78B-0E21-420F-9DFF-6131CB0F7E69}"/>
              </a:ext>
            </a:extLst>
          </p:cNvPr>
          <p:cNvSpPr>
            <a:spLocks noGrp="1"/>
          </p:cNvSpPr>
          <p:nvPr>
            <p:ph type="pic" idx="1"/>
          </p:nvPr>
        </p:nvSpPr>
        <p:spPr>
          <a:xfrm>
            <a:off x="5183188" y="668049"/>
            <a:ext cx="4958436" cy="52312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8AC2A57-1064-4391-B96B-4D04305E0BE7}"/>
              </a:ext>
            </a:extLst>
          </p:cNvPr>
          <p:cNvSpPr>
            <a:spLocks noGrp="1"/>
          </p:cNvSpPr>
          <p:nvPr>
            <p:ph type="body" sz="half" idx="2"/>
          </p:nvPr>
        </p:nvSpPr>
        <p:spPr>
          <a:xfrm>
            <a:off x="457200" y="2941222"/>
            <a:ext cx="4314825" cy="292776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D04EB0-850A-4256-8D12-E01A201A4FE1}"/>
              </a:ext>
            </a:extLst>
          </p:cNvPr>
          <p:cNvSpPr>
            <a:spLocks noGrp="1"/>
          </p:cNvSpPr>
          <p:nvPr>
            <p:ph type="dt" sz="half" idx="10"/>
          </p:nvPr>
        </p:nvSpPr>
        <p:spPr/>
        <p:txBody>
          <a:bodyPr/>
          <a:lstStyle/>
          <a:p>
            <a:fld id="{D208048B-57AF-4F53-BC84-8E0A1033FBEC}" type="datetimeFigureOut">
              <a:rPr lang="en-US" smtClean="0"/>
              <a:t>6/15/2022</a:t>
            </a:fld>
            <a:endParaRPr lang="en-US"/>
          </a:p>
        </p:txBody>
      </p:sp>
      <p:sp>
        <p:nvSpPr>
          <p:cNvPr id="6" name="Footer Placeholder 5">
            <a:extLst>
              <a:ext uri="{FF2B5EF4-FFF2-40B4-BE49-F238E27FC236}">
                <a16:creationId xmlns:a16="http://schemas.microsoft.com/office/drawing/2014/main" id="{7E9CF4AF-C757-4552-AB8A-3B89C37464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62A368-F12B-4B5E-82F0-A6AEE6AF2C83}"/>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4258429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B0F0">
            <a:alpha val="42745"/>
          </a:srgb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Lst>
            </p:cNvPr>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Lst>
            </p:cNvPr>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Lst>
            </p:cNvPr>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7" name="Freeform: Shape 16">
              <a:extLst>
                <a:ext uri="{FF2B5EF4-FFF2-40B4-BE49-F238E27FC236}">
                  <a16:creationId xmlns:a16="http://schemas.microsoft.com/office/drawing/2014/main" id="{A985F09D-6969-44D0-B04F-4EDE0FEDAF63}"/>
                </a:ext>
              </a:extLst>
            </p:cNvPr>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8" name="Graphic 9">
              <a:extLst>
                <a:ext uri="{FF2B5EF4-FFF2-40B4-BE49-F238E27FC236}">
                  <a16:creationId xmlns:a16="http://schemas.microsoft.com/office/drawing/2014/main" id="{003913A0-A3C0-4ED8-8920-318068FBC46F}"/>
                </a:ext>
              </a:extLst>
            </p:cNvPr>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13">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Placeholder 1">
            <a:extLst>
              <a:ext uri="{FF2B5EF4-FFF2-40B4-BE49-F238E27FC236}">
                <a16:creationId xmlns:a16="http://schemas.microsoft.com/office/drawing/2014/main" id="{093083B5-1505-44FE-894D-AA1AB6D60FCE}"/>
              </a:ext>
            </a:extLst>
          </p:cNvPr>
          <p:cNvSpPr>
            <a:spLocks noGrp="1"/>
          </p:cNvSpPr>
          <p:nvPr>
            <p:ph type="title"/>
          </p:nvPr>
        </p:nvSpPr>
        <p:spPr>
          <a:xfrm>
            <a:off x="457200" y="668049"/>
            <a:ext cx="768503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3F3930-F8C8-43B1-BC1A-6264F4ACB2E1}"/>
              </a:ext>
            </a:extLst>
          </p:cNvPr>
          <p:cNvSpPr>
            <a:spLocks noGrp="1"/>
          </p:cNvSpPr>
          <p:nvPr>
            <p:ph type="body" idx="1"/>
          </p:nvPr>
        </p:nvSpPr>
        <p:spPr>
          <a:xfrm>
            <a:off x="457200" y="2096713"/>
            <a:ext cx="7685037" cy="40802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9F4F2F7-3ECA-43D7-BFF3-FBB407AEAB46}"/>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fld id="{D208048B-57AF-4F53-BC84-8E0A1033FBEC}" type="datetimeFigureOut">
              <a:rPr lang="en-US" smtClean="0"/>
              <a:pPr/>
              <a:t>6/15/2022</a:t>
            </a:fld>
            <a:endParaRPr lang="en-US" dirty="0"/>
          </a:p>
        </p:txBody>
      </p:sp>
      <p:sp>
        <p:nvSpPr>
          <p:cNvPr id="5" name="Footer Placeholder 4">
            <a:extLst>
              <a:ext uri="{FF2B5EF4-FFF2-40B4-BE49-F238E27FC236}">
                <a16:creationId xmlns:a16="http://schemas.microsoft.com/office/drawing/2014/main" id="{1D3A193F-0B61-43DD-8E45-EFEAC43E3826}"/>
              </a:ext>
            </a:extLst>
          </p:cNvPr>
          <p:cNvSpPr>
            <a:spLocks noGrp="1"/>
          </p:cNvSpPr>
          <p:nvPr>
            <p:ph type="ftr" sz="quarter" idx="3"/>
          </p:nvPr>
        </p:nvSpPr>
        <p:spPr>
          <a:xfrm>
            <a:off x="457200" y="155448"/>
            <a:ext cx="41148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4625961-D3A8-4945-AEE4-EE1952DBDCAE}"/>
              </a:ext>
            </a:extLst>
          </p:cNvPr>
          <p:cNvSpPr>
            <a:spLocks noGrp="1"/>
          </p:cNvSpPr>
          <p:nvPr>
            <p:ph type="sldNum" sz="quarter" idx="4"/>
          </p:nvPr>
        </p:nvSpPr>
        <p:spPr>
          <a:xfrm>
            <a:off x="10954512" y="6355080"/>
            <a:ext cx="795528" cy="365760"/>
          </a:xfrm>
          <a:prstGeom prst="rect">
            <a:avLst/>
          </a:prstGeom>
        </p:spPr>
        <p:txBody>
          <a:bodyPr vert="horz" lIns="91440" tIns="45720" rIns="91440" bIns="45720" rtlCol="0" anchor="ctr"/>
          <a:lstStyle>
            <a:lvl1pPr algn="r">
              <a:defRPr sz="1000" spc="110" baseline="0">
                <a:solidFill>
                  <a:schemeClr val="tx1">
                    <a:tint val="75000"/>
                  </a:schemeClr>
                </a:solidFill>
              </a:defRPr>
            </a:lvl1p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79961430"/>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2BA4D3-720A-4006-AE07-39667F38CA37}" type="datetimeFigureOut">
              <a:rPr lang="en-US" smtClean="0"/>
              <a:t>6/15/2022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163CB4-47C6-49A1-B61D-94D776FA2109}" type="slidenum">
              <a:rPr lang="en-US" smtClean="0"/>
              <a:t>‹#›</a:t>
            </a:fld>
            <a:endParaRPr lang="en-US"/>
          </a:p>
        </p:txBody>
      </p:sp>
    </p:spTree>
    <p:extLst>
      <p:ext uri="{BB962C8B-B14F-4D97-AF65-F5344CB8AC3E}">
        <p14:creationId xmlns:p14="http://schemas.microsoft.com/office/powerpoint/2010/main" val="2624646636"/>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3.xml"/><Relationship Id="rId7" Type="http://schemas.openxmlformats.org/officeDocument/2006/relationships/image" Target="../media/image17.png"/><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diagramLayout" Target="../diagrams/layout4.xml"/><Relationship Id="rId7" Type="http://schemas.openxmlformats.org/officeDocument/2006/relationships/image" Target="../media/image20.png"/><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Layout" Target="../diagrams/layout5.xml"/><Relationship Id="rId7" Type="http://schemas.openxmlformats.org/officeDocument/2006/relationships/image" Target="../media/image22.png"/><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3" Type="http://schemas.openxmlformats.org/officeDocument/2006/relationships/hyperlink" Target="https://mediacommissionreview.org/article-19-19-a-of-the-constitution-of-pakista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hyperlink" Target="https://mediacommissionreview.org/article-19-19-a-of-the-constitution-of-pakistan/" TargetMode="External"/><Relationship Id="rId7" Type="http://schemas.openxmlformats.org/officeDocument/2006/relationships/hyperlink" Target="https://nayadaur.tv/2020/03/sentiment-analysis-of-pakistani-twitter-dg-ispr-cm-murad-more-popular-than-pm/" TargetMode="External"/><Relationship Id="rId2" Type="http://schemas.openxmlformats.org/officeDocument/2006/relationships/hyperlink" Target="https://datareportal.com/reports/digital-2022-pakistan" TargetMode="External"/><Relationship Id="rId1" Type="http://schemas.openxmlformats.org/officeDocument/2006/relationships/slideLayout" Target="../slideLayouts/slideLayout1.xml"/><Relationship Id="rId6" Type="http://schemas.openxmlformats.org/officeDocument/2006/relationships/hyperlink" Target="https://www.semanticscholar.org/paper/Sentiment-Analysis-for-Urdu-News-Tweets-Using-Tree-Bibi-Qamar/30d70d76897ccdbcd1b19ec3a0c92e092c05817c" TargetMode="External"/><Relationship Id="rId5" Type="http://schemas.openxmlformats.org/officeDocument/2006/relationships/hyperlink" Target="https://www.researchgate.net/publication/355071921_Sentiment_Analysis_of_Imran_Khan's_Tweets" TargetMode="External"/><Relationship Id="rId4" Type="http://schemas.openxmlformats.org/officeDocument/2006/relationships/hyperlink" Target="https://rsf.org/en/online-defamation-pakistan-now-punishable-five-years-prison"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5D7FF"/>
        </a:solidFill>
        <a:effectLst/>
      </p:bgPr>
    </p:bg>
    <p:spTree>
      <p:nvGrpSpPr>
        <p:cNvPr id="1" name=""/>
        <p:cNvGrpSpPr/>
        <p:nvPr/>
      </p:nvGrpSpPr>
      <p:grpSpPr>
        <a:xfrm>
          <a:off x="0" y="0"/>
          <a:ext cx="0" cy="0"/>
          <a:chOff x="0" y="0"/>
          <a:chExt cx="0" cy="0"/>
        </a:xfrm>
      </p:grpSpPr>
      <p:sp useBgFill="1">
        <p:nvSpPr>
          <p:cNvPr id="1153" name="Background Fill">
            <a:extLst>
              <a:ext uri="{FF2B5EF4-FFF2-40B4-BE49-F238E27FC236}">
                <a16:creationId xmlns:a16="http://schemas.microsoft.com/office/drawing/2014/main" id="{A7971386-B2B0-4A38-8D3B-8CF23AAA6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154" name="Color Fill">
            <a:extLst>
              <a:ext uri="{FF2B5EF4-FFF2-40B4-BE49-F238E27FC236}">
                <a16:creationId xmlns:a16="http://schemas.microsoft.com/office/drawing/2014/main" id="{8BECD55C-E611-4BCD-B45E-BF01D6234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1155" name="Graphic 9">
            <a:extLst>
              <a:ext uri="{FF2B5EF4-FFF2-40B4-BE49-F238E27FC236}">
                <a16:creationId xmlns:a16="http://schemas.microsoft.com/office/drawing/2014/main" id="{1B8F0E52-7B96-44E2-BC48-F2D2BAC46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79" y="16681"/>
            <a:ext cx="6905281" cy="6827374"/>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cap="flat">
            <a:solidFill>
              <a:srgbClr val="F7F7F7"/>
            </a:solidFill>
            <a:prstDash val="solid"/>
            <a:miter/>
          </a:ln>
        </p:spPr>
        <p:txBody>
          <a:bodyPr rtlCol="0" anchor="ctr"/>
          <a:lstStyle/>
          <a:p>
            <a:endParaRPr lang="en-US" dirty="0"/>
          </a:p>
        </p:txBody>
      </p:sp>
      <p:sp>
        <p:nvSpPr>
          <p:cNvPr id="1136" name="Texture">
            <a:extLst>
              <a:ext uri="{FF2B5EF4-FFF2-40B4-BE49-F238E27FC236}">
                <a16:creationId xmlns:a16="http://schemas.microsoft.com/office/drawing/2014/main" id="{0D29D77D-2D4E-4868-960B-BEDA724F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7FB1ADD-70D8-3819-FFE7-4B4DF10F3142}"/>
              </a:ext>
            </a:extLst>
          </p:cNvPr>
          <p:cNvSpPr>
            <a:spLocks noGrp="1"/>
          </p:cNvSpPr>
          <p:nvPr>
            <p:ph type="ctrTitle"/>
          </p:nvPr>
        </p:nvSpPr>
        <p:spPr>
          <a:xfrm>
            <a:off x="457200" y="171450"/>
            <a:ext cx="4563482" cy="2190750"/>
          </a:xfrm>
        </p:spPr>
        <p:txBody>
          <a:bodyPr>
            <a:normAutofit/>
          </a:bodyPr>
          <a:lstStyle/>
          <a:p>
            <a:r>
              <a:rPr lang="en-US" sz="4200" dirty="0"/>
              <a:t>Anti-state comment detection on social media using NLP</a:t>
            </a:r>
          </a:p>
        </p:txBody>
      </p:sp>
      <p:sp>
        <p:nvSpPr>
          <p:cNvPr id="3" name="Subtitle 2">
            <a:extLst>
              <a:ext uri="{FF2B5EF4-FFF2-40B4-BE49-F238E27FC236}">
                <a16:creationId xmlns:a16="http://schemas.microsoft.com/office/drawing/2014/main" id="{4514E2B6-1683-C34C-D26F-42A85CE1A151}"/>
              </a:ext>
            </a:extLst>
          </p:cNvPr>
          <p:cNvSpPr>
            <a:spLocks noGrp="1"/>
          </p:cNvSpPr>
          <p:nvPr>
            <p:ph type="subTitle" idx="1"/>
          </p:nvPr>
        </p:nvSpPr>
        <p:spPr>
          <a:xfrm>
            <a:off x="365973" y="2765887"/>
            <a:ext cx="4563482" cy="3227070"/>
          </a:xfrm>
        </p:spPr>
        <p:txBody>
          <a:bodyPr>
            <a:normAutofit/>
          </a:bodyPr>
          <a:lstStyle/>
          <a:p>
            <a:r>
              <a:rPr lang="en-US">
                <a:solidFill>
                  <a:schemeClr val="bg1">
                    <a:lumMod val="95000"/>
                    <a:lumOff val="5000"/>
                  </a:schemeClr>
                </a:solidFill>
              </a:rPr>
              <a:t>Group Members:</a:t>
            </a:r>
          </a:p>
          <a:p>
            <a:endParaRPr lang="en-US">
              <a:solidFill>
                <a:schemeClr val="bg1">
                  <a:lumMod val="95000"/>
                  <a:lumOff val="5000"/>
                </a:schemeClr>
              </a:solidFill>
            </a:endParaRPr>
          </a:p>
          <a:p>
            <a:pPr marL="342900" indent="-342900">
              <a:buFont typeface="Arial" panose="020B0604020202020204" pitchFamily="34" charset="0"/>
              <a:buChar char="•"/>
            </a:pPr>
            <a:r>
              <a:rPr lang="en-US"/>
              <a:t>Arsalan Javed</a:t>
            </a:r>
          </a:p>
          <a:p>
            <a:pPr marL="342900" indent="-342900">
              <a:buFont typeface="Arial" panose="020B0604020202020204" pitchFamily="34" charset="0"/>
              <a:buChar char="•"/>
            </a:pPr>
            <a:r>
              <a:rPr lang="en-US"/>
              <a:t>Raaz Khan </a:t>
            </a:r>
          </a:p>
          <a:p>
            <a:pPr marL="342900" indent="-342900">
              <a:buFont typeface="Arial" panose="020B0604020202020204" pitchFamily="34" charset="0"/>
              <a:buChar char="•"/>
            </a:pPr>
            <a:r>
              <a:rPr lang="en-US"/>
              <a:t>Arsal Sana</a:t>
            </a:r>
          </a:p>
          <a:p>
            <a:pPr marL="342900" indent="-342900">
              <a:buFont typeface="Arial" panose="020B0604020202020204" pitchFamily="34" charset="0"/>
              <a:buChar char="•"/>
            </a:pPr>
            <a:r>
              <a:rPr lang="en-US"/>
              <a:t>Daniyal Azfar</a:t>
            </a:r>
            <a:endParaRPr lang="en-US" dirty="0"/>
          </a:p>
        </p:txBody>
      </p:sp>
      <p:pic>
        <p:nvPicPr>
          <p:cNvPr id="1026" name="Picture 2" descr="Twitter Sentiment Analysis with Tensorflow.js | by Benson Ruan | Towards  Data Science">
            <a:extLst>
              <a:ext uri="{FF2B5EF4-FFF2-40B4-BE49-F238E27FC236}">
                <a16:creationId xmlns:a16="http://schemas.microsoft.com/office/drawing/2014/main" id="{885E881C-F698-A81B-D352-768798ED86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10" r="10010"/>
          <a:stretch/>
        </p:blipFill>
        <p:spPr bwMode="auto">
          <a:xfrm>
            <a:off x="6602448" y="2279388"/>
            <a:ext cx="4610529" cy="2594071"/>
          </a:xfrm>
          <a:prstGeom prst="rect">
            <a:avLst/>
          </a:prstGeom>
          <a:noFill/>
          <a:extLst>
            <a:ext uri="{909E8E84-426E-40DD-AFC4-6F175D3DCCD1}">
              <a14:hiddenFill xmlns:a14="http://schemas.microsoft.com/office/drawing/2010/main">
                <a:solidFill>
                  <a:srgbClr val="FFFFFF"/>
                </a:solidFill>
              </a14:hiddenFill>
            </a:ext>
          </a:extLst>
        </p:spPr>
      </p:pic>
      <p:sp>
        <p:nvSpPr>
          <p:cNvPr id="104" name="Subtitle 2">
            <a:extLst>
              <a:ext uri="{FF2B5EF4-FFF2-40B4-BE49-F238E27FC236}">
                <a16:creationId xmlns:a16="http://schemas.microsoft.com/office/drawing/2014/main" id="{03AA9AC3-10FA-80D6-DE24-F1BD258A707B}"/>
              </a:ext>
            </a:extLst>
          </p:cNvPr>
          <p:cNvSpPr txBox="1">
            <a:spLocks/>
          </p:cNvSpPr>
          <p:nvPr/>
        </p:nvSpPr>
        <p:spPr>
          <a:xfrm>
            <a:off x="2479963" y="5748510"/>
            <a:ext cx="3868901" cy="92681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lumMod val="95000"/>
                    <a:lumOff val="5000"/>
                  </a:schemeClr>
                </a:solidFill>
              </a:rPr>
              <a:t>Supervisor:</a:t>
            </a:r>
            <a:endParaRPr lang="en-US" dirty="0"/>
          </a:p>
          <a:p>
            <a:r>
              <a:rPr lang="en-US" dirty="0"/>
              <a:t>Dr. </a:t>
            </a:r>
            <a:r>
              <a:rPr lang="en-US" dirty="0" err="1"/>
              <a:t>Wasi</a:t>
            </a:r>
            <a:r>
              <a:rPr lang="en-US" dirty="0"/>
              <a:t> Haider Butt</a:t>
            </a:r>
          </a:p>
        </p:txBody>
      </p:sp>
    </p:spTree>
    <p:extLst>
      <p:ext uri="{BB962C8B-B14F-4D97-AF65-F5344CB8AC3E}">
        <p14:creationId xmlns:p14="http://schemas.microsoft.com/office/powerpoint/2010/main" val="424718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0ACCEF0-B68F-04D7-CB5D-AB009B21BFE9}"/>
              </a:ext>
            </a:extLst>
          </p:cNvPr>
          <p:cNvSpPr>
            <a:spLocks noGrp="1"/>
          </p:cNvSpPr>
          <p:nvPr>
            <p:ph type="ctrTitle"/>
          </p:nvPr>
        </p:nvSpPr>
        <p:spPr>
          <a:xfrm>
            <a:off x="2925417" y="103662"/>
            <a:ext cx="5097343" cy="891115"/>
          </a:xfrm>
        </p:spPr>
        <p:txBody>
          <a:bodyPr>
            <a:normAutofit/>
          </a:bodyPr>
          <a:lstStyle/>
          <a:p>
            <a:r>
              <a:rPr lang="en-US" sz="5400" u="sng" dirty="0">
                <a:solidFill>
                  <a:schemeClr val="bg1"/>
                </a:solidFill>
              </a:rPr>
              <a:t>Implementation</a:t>
            </a:r>
            <a:endParaRPr lang="en-US" u="sng" dirty="0">
              <a:solidFill>
                <a:schemeClr val="bg1"/>
              </a:solidFill>
            </a:endParaRPr>
          </a:p>
        </p:txBody>
      </p:sp>
      <p:sp>
        <p:nvSpPr>
          <p:cNvPr id="2" name="TextBox 1">
            <a:extLst>
              <a:ext uri="{FF2B5EF4-FFF2-40B4-BE49-F238E27FC236}">
                <a16:creationId xmlns:a16="http://schemas.microsoft.com/office/drawing/2014/main" id="{B293DC48-EC97-EB07-36BF-E079CAFA71E2}"/>
              </a:ext>
            </a:extLst>
          </p:cNvPr>
          <p:cNvSpPr txBox="1"/>
          <p:nvPr/>
        </p:nvSpPr>
        <p:spPr>
          <a:xfrm>
            <a:off x="388913" y="1364740"/>
            <a:ext cx="5263926" cy="6175280"/>
          </a:xfrm>
          <a:prstGeom prst="rect">
            <a:avLst/>
          </a:prstGeom>
          <a:noFill/>
        </p:spPr>
        <p:txBody>
          <a:bodyPr wrap="square" rtlCol="0">
            <a:spAutoFit/>
          </a:bodyPr>
          <a:lstStyle/>
          <a:p>
            <a:pPr marL="285750" indent="-228600" algn="just">
              <a:lnSpc>
                <a:spcPct val="90000"/>
              </a:lnSpc>
              <a:spcAft>
                <a:spcPts val="600"/>
              </a:spcAft>
              <a:buFont typeface="Arial" panose="020B0604020202020204" pitchFamily="34" charset="0"/>
              <a:buChar char="•"/>
            </a:pPr>
            <a:r>
              <a:rPr lang="en-US" b="1" u="sng">
                <a:solidFill>
                  <a:schemeClr val="bg1"/>
                </a:solidFill>
              </a:rPr>
              <a:t>SVM, Logistic Regression and Random Forest</a:t>
            </a:r>
            <a:r>
              <a:rPr lang="en-US">
                <a:solidFill>
                  <a:schemeClr val="bg1"/>
                </a:solidFill>
              </a:rPr>
              <a:t> classification model used. </a:t>
            </a:r>
          </a:p>
          <a:p>
            <a:pPr marL="285750" indent="-228600" algn="just">
              <a:lnSpc>
                <a:spcPct val="90000"/>
              </a:lnSpc>
              <a:spcAft>
                <a:spcPts val="600"/>
              </a:spcAft>
              <a:buFont typeface="Arial" panose="020B0604020202020204" pitchFamily="34" charset="0"/>
              <a:buChar char="•"/>
            </a:pPr>
            <a:r>
              <a:rPr lang="en-US">
                <a:solidFill>
                  <a:schemeClr val="bg1"/>
                </a:solidFill>
              </a:rPr>
              <a:t>Selected the highest accuracy setup for testing the dataset.</a:t>
            </a:r>
          </a:p>
          <a:p>
            <a:pPr marL="285750" indent="-228600" algn="just">
              <a:lnSpc>
                <a:spcPct val="90000"/>
              </a:lnSpc>
              <a:spcAft>
                <a:spcPts val="600"/>
              </a:spcAft>
              <a:buFont typeface="Arial" panose="020B0604020202020204" pitchFamily="34" charset="0"/>
              <a:buChar char="•"/>
            </a:pPr>
            <a:r>
              <a:rPr lang="en-US">
                <a:solidFill>
                  <a:schemeClr val="bg1"/>
                </a:solidFill>
              </a:rPr>
              <a:t>Training is done on the </a:t>
            </a:r>
            <a:r>
              <a:rPr lang="en-US" b="1" u="sng">
                <a:solidFill>
                  <a:schemeClr val="bg1"/>
                </a:solidFill>
              </a:rPr>
              <a:t>custom-made dataset </a:t>
            </a:r>
            <a:r>
              <a:rPr lang="en-US">
                <a:solidFill>
                  <a:schemeClr val="bg1"/>
                </a:solidFill>
              </a:rPr>
              <a:t>using Twint and Tweepy</a:t>
            </a:r>
          </a:p>
          <a:p>
            <a:pPr marL="285750" indent="-228600" algn="just">
              <a:lnSpc>
                <a:spcPct val="90000"/>
              </a:lnSpc>
              <a:spcAft>
                <a:spcPts val="600"/>
              </a:spcAft>
              <a:buFont typeface="Arial" panose="020B0604020202020204" pitchFamily="34" charset="0"/>
              <a:buChar char="•"/>
            </a:pPr>
            <a:r>
              <a:rPr lang="en-US">
                <a:solidFill>
                  <a:schemeClr val="bg1"/>
                </a:solidFill>
              </a:rPr>
              <a:t>Total of </a:t>
            </a:r>
            <a:r>
              <a:rPr lang="en-US" b="1" u="sng">
                <a:solidFill>
                  <a:schemeClr val="bg1"/>
                </a:solidFill>
              </a:rPr>
              <a:t>1640 tweets</a:t>
            </a:r>
            <a:r>
              <a:rPr lang="en-US">
                <a:solidFill>
                  <a:schemeClr val="bg1"/>
                </a:solidFill>
              </a:rPr>
              <a:t> extracted and labelled for the training dataset.</a:t>
            </a:r>
          </a:p>
          <a:p>
            <a:pPr marL="285750" indent="-228600" algn="just">
              <a:lnSpc>
                <a:spcPct val="90000"/>
              </a:lnSpc>
              <a:spcAft>
                <a:spcPts val="600"/>
              </a:spcAft>
              <a:buFont typeface="Arial" panose="020B0604020202020204" pitchFamily="34" charset="0"/>
              <a:buChar char="•"/>
            </a:pPr>
            <a:r>
              <a:rPr lang="en-US" b="1" u="sng">
                <a:solidFill>
                  <a:schemeClr val="bg1"/>
                </a:solidFill>
              </a:rPr>
              <a:t>Train/Test split- 80% training, 20 % testing set.</a:t>
            </a:r>
          </a:p>
          <a:p>
            <a:pPr marL="285750" indent="-228600" algn="just">
              <a:lnSpc>
                <a:spcPct val="90000"/>
              </a:lnSpc>
              <a:spcAft>
                <a:spcPts val="600"/>
              </a:spcAft>
              <a:buFont typeface="Arial" panose="020B0604020202020204" pitchFamily="34" charset="0"/>
              <a:buChar char="•"/>
            </a:pPr>
            <a:r>
              <a:rPr lang="en-US" b="1">
                <a:solidFill>
                  <a:schemeClr val="bg1"/>
                </a:solidFill>
              </a:rPr>
              <a:t>Pre-processing</a:t>
            </a:r>
            <a:r>
              <a:rPr lang="en-US">
                <a:solidFill>
                  <a:schemeClr val="bg1"/>
                </a:solidFill>
              </a:rPr>
              <a:t> steps done on the dataset to clean the unstructured data of the text</a:t>
            </a:r>
          </a:p>
          <a:p>
            <a:pPr marL="285750" indent="-228600" algn="just">
              <a:lnSpc>
                <a:spcPct val="90000"/>
              </a:lnSpc>
              <a:spcAft>
                <a:spcPts val="600"/>
              </a:spcAft>
              <a:buFont typeface="Arial" panose="020B0604020202020204" pitchFamily="34" charset="0"/>
              <a:buChar char="•"/>
            </a:pPr>
            <a:r>
              <a:rPr lang="en-US">
                <a:solidFill>
                  <a:schemeClr val="bg1"/>
                </a:solidFill>
              </a:rPr>
              <a:t>Features extracted from the dataset as vectors on basis of frequency of word occurrence using the </a:t>
            </a:r>
            <a:r>
              <a:rPr lang="en-US" b="1" u="sng">
                <a:solidFill>
                  <a:schemeClr val="bg1"/>
                </a:solidFill>
              </a:rPr>
              <a:t>Count vectorizer</a:t>
            </a:r>
          </a:p>
          <a:p>
            <a:pPr marL="285750" indent="-228600" algn="just">
              <a:lnSpc>
                <a:spcPct val="90000"/>
              </a:lnSpc>
              <a:spcAft>
                <a:spcPts val="600"/>
              </a:spcAft>
              <a:buFont typeface="Arial" panose="020B0604020202020204" pitchFamily="34" charset="0"/>
              <a:buChar char="•"/>
            </a:pPr>
            <a:r>
              <a:rPr lang="en-US">
                <a:solidFill>
                  <a:schemeClr val="bg1"/>
                </a:solidFill>
              </a:rPr>
              <a:t>Developed a </a:t>
            </a:r>
            <a:r>
              <a:rPr lang="en-US" b="1" u="sng">
                <a:solidFill>
                  <a:schemeClr val="bg1"/>
                </a:solidFill>
              </a:rPr>
              <a:t>GUI using Flask, Html, and CSS </a:t>
            </a:r>
            <a:r>
              <a:rPr lang="en-US">
                <a:solidFill>
                  <a:schemeClr val="bg1"/>
                </a:solidFill>
              </a:rPr>
              <a:t>in python </a:t>
            </a:r>
          </a:p>
          <a:p>
            <a:pPr marL="57150" algn="just">
              <a:lnSpc>
                <a:spcPct val="90000"/>
              </a:lnSpc>
              <a:spcAft>
                <a:spcPts val="600"/>
              </a:spcAft>
            </a:pPr>
            <a:endParaRPr lang="en-US" b="1" u="sng">
              <a:solidFill>
                <a:schemeClr val="bg1"/>
              </a:solidFill>
            </a:endParaRPr>
          </a:p>
          <a:p>
            <a:pPr marL="57150" algn="just">
              <a:lnSpc>
                <a:spcPct val="90000"/>
              </a:lnSpc>
              <a:spcAft>
                <a:spcPts val="600"/>
              </a:spcAft>
            </a:pPr>
            <a:endParaRPr lang="en-US" b="1" u="sng">
              <a:solidFill>
                <a:schemeClr val="bg1"/>
              </a:solidFill>
            </a:endParaRPr>
          </a:p>
          <a:p>
            <a:pPr marL="285750" indent="-228600" algn="just">
              <a:lnSpc>
                <a:spcPct val="90000"/>
              </a:lnSpc>
              <a:spcAft>
                <a:spcPts val="600"/>
              </a:spcAft>
              <a:buFont typeface="Arial" panose="020B0604020202020204" pitchFamily="34" charset="0"/>
              <a:buChar char="•"/>
            </a:pPr>
            <a:endParaRPr lang="en-US">
              <a:solidFill>
                <a:schemeClr val="bg1"/>
              </a:solidFill>
            </a:endParaRPr>
          </a:p>
          <a:p>
            <a:pPr marL="285750" indent="-228600" algn="just">
              <a:lnSpc>
                <a:spcPct val="90000"/>
              </a:lnSpc>
              <a:spcAft>
                <a:spcPts val="600"/>
              </a:spcAft>
              <a:buFont typeface="Arial" panose="020B0604020202020204" pitchFamily="34" charset="0"/>
              <a:buChar char="•"/>
            </a:pPr>
            <a:endParaRPr lang="en-US" b="1" dirty="0">
              <a:solidFill>
                <a:schemeClr val="bg1"/>
              </a:solidFill>
            </a:endParaRPr>
          </a:p>
        </p:txBody>
      </p:sp>
      <p:pic>
        <p:nvPicPr>
          <p:cNvPr id="9" name="Picture 2" descr="Python - Logo Redesign on Behance">
            <a:extLst>
              <a:ext uri="{FF2B5EF4-FFF2-40B4-BE49-F238E27FC236}">
                <a16:creationId xmlns:a16="http://schemas.microsoft.com/office/drawing/2014/main" id="{E2FD5EED-18C1-1D24-BE29-E2A1446E94E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14969" y="1951301"/>
            <a:ext cx="4593771" cy="3086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322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0ACCEF0-B68F-04D7-CB5D-AB009B21BFE9}"/>
              </a:ext>
            </a:extLst>
          </p:cNvPr>
          <p:cNvSpPr>
            <a:spLocks noGrp="1"/>
          </p:cNvSpPr>
          <p:nvPr>
            <p:ph type="ctrTitle"/>
          </p:nvPr>
        </p:nvSpPr>
        <p:spPr>
          <a:xfrm>
            <a:off x="62144" y="177553"/>
            <a:ext cx="5097343" cy="891115"/>
          </a:xfrm>
        </p:spPr>
        <p:txBody>
          <a:bodyPr>
            <a:normAutofit/>
          </a:bodyPr>
          <a:lstStyle/>
          <a:p>
            <a:r>
              <a:rPr lang="en-US" u="sng" dirty="0">
                <a:solidFill>
                  <a:schemeClr val="bg1"/>
                </a:solidFill>
              </a:rPr>
              <a:t>Data Gathering</a:t>
            </a:r>
          </a:p>
        </p:txBody>
      </p:sp>
      <p:sp>
        <p:nvSpPr>
          <p:cNvPr id="2" name="TextBox 1">
            <a:extLst>
              <a:ext uri="{FF2B5EF4-FFF2-40B4-BE49-F238E27FC236}">
                <a16:creationId xmlns:a16="http://schemas.microsoft.com/office/drawing/2014/main" id="{B293DC48-EC97-EB07-36BF-E079CAFA71E2}"/>
              </a:ext>
            </a:extLst>
          </p:cNvPr>
          <p:cNvSpPr txBox="1"/>
          <p:nvPr/>
        </p:nvSpPr>
        <p:spPr>
          <a:xfrm>
            <a:off x="204186" y="1198485"/>
            <a:ext cx="5263926" cy="1754326"/>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bg1"/>
                </a:solidFill>
              </a:rPr>
              <a:t>Use of Twint, for scrapping twitter </a:t>
            </a:r>
          </a:p>
          <a:p>
            <a:pPr algn="just"/>
            <a:endParaRPr lang="en-US" dirty="0">
              <a:solidFill>
                <a:schemeClr val="bg1"/>
              </a:solidFill>
            </a:endParaRPr>
          </a:p>
          <a:p>
            <a:pPr marL="285750" indent="-285750" algn="just">
              <a:buFont typeface="Arial" panose="020B0604020202020204" pitchFamily="34" charset="0"/>
              <a:buChar char="•"/>
            </a:pPr>
            <a:r>
              <a:rPr lang="en-US" dirty="0">
                <a:solidFill>
                  <a:schemeClr val="bg1"/>
                </a:solidFill>
              </a:rPr>
              <a:t>Tweepy also used but due to the limited version of API keys limited data can be extracted only </a:t>
            </a:r>
          </a:p>
          <a:p>
            <a:pPr marL="285750" indent="-285750" algn="just">
              <a:buFont typeface="Arial" panose="020B0604020202020204" pitchFamily="34" charset="0"/>
              <a:buChar char="•"/>
            </a:pPr>
            <a:endParaRPr lang="en-US" dirty="0">
              <a:solidFill>
                <a:schemeClr val="bg1"/>
              </a:solidFill>
            </a:endParaRPr>
          </a:p>
          <a:p>
            <a:pPr marL="285750" indent="-285750" algn="just">
              <a:buFont typeface="Arial" panose="020B0604020202020204" pitchFamily="34" charset="0"/>
              <a:buChar char="•"/>
            </a:pPr>
            <a:endParaRPr lang="en-US" dirty="0">
              <a:solidFill>
                <a:schemeClr val="bg1"/>
              </a:solidFill>
            </a:endParaRPr>
          </a:p>
        </p:txBody>
      </p:sp>
      <p:pic>
        <p:nvPicPr>
          <p:cNvPr id="5" name="Picture 4" descr="Text&#10;&#10;Description automatically generated">
            <a:extLst>
              <a:ext uri="{FF2B5EF4-FFF2-40B4-BE49-F238E27FC236}">
                <a16:creationId xmlns:a16="http://schemas.microsoft.com/office/drawing/2014/main" id="{747CC1F3-A222-9E4F-39E7-6CCA083BDE9F}"/>
              </a:ext>
            </a:extLst>
          </p:cNvPr>
          <p:cNvPicPr>
            <a:picLocks noChangeAspect="1"/>
          </p:cNvPicPr>
          <p:nvPr/>
        </p:nvPicPr>
        <p:blipFill>
          <a:blip r:embed="rId2"/>
          <a:stretch>
            <a:fillRect/>
          </a:stretch>
        </p:blipFill>
        <p:spPr>
          <a:xfrm>
            <a:off x="204186" y="3060440"/>
            <a:ext cx="6671205" cy="2929813"/>
          </a:xfrm>
          <a:prstGeom prst="rect">
            <a:avLst/>
          </a:prstGeom>
          <a:ln w="15875">
            <a:solidFill>
              <a:srgbClr val="E48312"/>
            </a:solidFill>
          </a:ln>
        </p:spPr>
      </p:pic>
      <p:pic>
        <p:nvPicPr>
          <p:cNvPr id="6" name="Picture 5" descr="Graphical user interface, application&#10;&#10;Description automatically generated">
            <a:extLst>
              <a:ext uri="{FF2B5EF4-FFF2-40B4-BE49-F238E27FC236}">
                <a16:creationId xmlns:a16="http://schemas.microsoft.com/office/drawing/2014/main" id="{26E494CC-99A8-B9BA-EF23-DB73B0838C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515" y="2591813"/>
            <a:ext cx="4795267" cy="3398440"/>
          </a:xfrm>
          <a:prstGeom prst="rect">
            <a:avLst/>
          </a:prstGeom>
          <a:ln w="15875">
            <a:solidFill>
              <a:srgbClr val="E48312"/>
            </a:solidFill>
          </a:ln>
        </p:spPr>
      </p:pic>
    </p:spTree>
    <p:extLst>
      <p:ext uri="{BB962C8B-B14F-4D97-AF65-F5344CB8AC3E}">
        <p14:creationId xmlns:p14="http://schemas.microsoft.com/office/powerpoint/2010/main" val="2439410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0ACCEF0-B68F-04D7-CB5D-AB009B21BFE9}"/>
              </a:ext>
            </a:extLst>
          </p:cNvPr>
          <p:cNvSpPr>
            <a:spLocks noGrp="1"/>
          </p:cNvSpPr>
          <p:nvPr>
            <p:ph type="ctrTitle"/>
          </p:nvPr>
        </p:nvSpPr>
        <p:spPr>
          <a:xfrm>
            <a:off x="204186" y="177553"/>
            <a:ext cx="5319536" cy="891115"/>
          </a:xfrm>
        </p:spPr>
        <p:txBody>
          <a:bodyPr>
            <a:normAutofit/>
          </a:bodyPr>
          <a:lstStyle/>
          <a:p>
            <a:r>
              <a:rPr lang="en-US" u="sng" dirty="0">
                <a:solidFill>
                  <a:schemeClr val="bg1"/>
                </a:solidFill>
              </a:rPr>
              <a:t>Dataset Creation</a:t>
            </a:r>
          </a:p>
        </p:txBody>
      </p:sp>
      <p:sp>
        <p:nvSpPr>
          <p:cNvPr id="2" name="TextBox 1">
            <a:extLst>
              <a:ext uri="{FF2B5EF4-FFF2-40B4-BE49-F238E27FC236}">
                <a16:creationId xmlns:a16="http://schemas.microsoft.com/office/drawing/2014/main" id="{B293DC48-EC97-EB07-36BF-E079CAFA71E2}"/>
              </a:ext>
            </a:extLst>
          </p:cNvPr>
          <p:cNvSpPr txBox="1"/>
          <p:nvPr/>
        </p:nvSpPr>
        <p:spPr>
          <a:xfrm>
            <a:off x="444432" y="1774989"/>
            <a:ext cx="10520039" cy="4678204"/>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solidFill>
                  <a:schemeClr val="bg1"/>
                </a:solidFill>
              </a:rPr>
              <a:t>Tweets gathered were saved in a .csv file </a:t>
            </a:r>
          </a:p>
          <a:p>
            <a:pPr algn="just"/>
            <a:endParaRPr lang="en-US" sz="2000" dirty="0">
              <a:solidFill>
                <a:schemeClr val="bg1"/>
              </a:solidFill>
            </a:endParaRPr>
          </a:p>
          <a:p>
            <a:pPr marL="285750" indent="-285750" algn="just">
              <a:buFont typeface="Arial" panose="020B0604020202020204" pitchFamily="34" charset="0"/>
              <a:buChar char="•"/>
            </a:pPr>
            <a:r>
              <a:rPr lang="en-US" sz="2000" dirty="0">
                <a:solidFill>
                  <a:schemeClr val="bg1"/>
                </a:solidFill>
              </a:rPr>
              <a:t>Dataset contains “Tweets”, “User Id”, “Retweets”, “Labels” etc.</a:t>
            </a:r>
          </a:p>
          <a:p>
            <a:pPr marL="285750" indent="-285750" algn="just">
              <a:buFont typeface="Arial" panose="020B0604020202020204" pitchFamily="34" charset="0"/>
              <a:buChar char="•"/>
            </a:pPr>
            <a:endParaRPr lang="en-US" sz="2000" dirty="0">
              <a:solidFill>
                <a:schemeClr val="bg1"/>
              </a:solidFill>
            </a:endParaRPr>
          </a:p>
          <a:p>
            <a:pPr marL="285750" indent="-285750" algn="just">
              <a:buFont typeface="Arial" panose="020B0604020202020204" pitchFamily="34" charset="0"/>
              <a:buChar char="•"/>
            </a:pPr>
            <a:r>
              <a:rPr lang="en-US" sz="2000" dirty="0">
                <a:solidFill>
                  <a:schemeClr val="bg1"/>
                </a:solidFill>
              </a:rPr>
              <a:t>Extracted tweets were cleaned using a filter code in python in which all irrelevant columns like “Re-tweets” etc. were removed for simplicity </a:t>
            </a:r>
          </a:p>
          <a:p>
            <a:pPr algn="just"/>
            <a:endParaRPr lang="en-US" sz="2000" dirty="0">
              <a:solidFill>
                <a:schemeClr val="bg1"/>
              </a:solidFill>
            </a:endParaRPr>
          </a:p>
          <a:p>
            <a:pPr marL="285750" indent="-285750" algn="just">
              <a:buFont typeface="Arial" panose="020B0604020202020204" pitchFamily="34" charset="0"/>
              <a:buChar char="•"/>
            </a:pPr>
            <a:r>
              <a:rPr lang="en-US" sz="2000" dirty="0">
                <a:solidFill>
                  <a:schemeClr val="bg1"/>
                </a:solidFill>
              </a:rPr>
              <a:t>Label “0” means Non-Anti State and “1” means “Anti-State”</a:t>
            </a:r>
          </a:p>
          <a:p>
            <a:pPr marL="285750" indent="-285750" algn="just">
              <a:buFont typeface="Arial" panose="020B0604020202020204" pitchFamily="34" charset="0"/>
              <a:buChar char="•"/>
            </a:pPr>
            <a:endParaRPr lang="en-US" sz="2000" dirty="0">
              <a:solidFill>
                <a:schemeClr val="bg1"/>
              </a:solidFill>
            </a:endParaRPr>
          </a:p>
          <a:p>
            <a:pPr marL="285750" indent="-285750" algn="just">
              <a:buFont typeface="Arial" panose="020B0604020202020204" pitchFamily="34" charset="0"/>
              <a:buChar char="•"/>
            </a:pPr>
            <a:r>
              <a:rPr lang="en-US" sz="2000" dirty="0">
                <a:solidFill>
                  <a:schemeClr val="bg1"/>
                </a:solidFill>
              </a:rPr>
              <a:t>Tweets are collected using hashtags and only contains Tweet related to Pakistan</a:t>
            </a:r>
          </a:p>
          <a:p>
            <a:pPr marL="285750" indent="-285750" algn="just">
              <a:buFont typeface="Arial" panose="020B0604020202020204" pitchFamily="34" charset="0"/>
              <a:buChar char="•"/>
            </a:pPr>
            <a:endParaRPr lang="en-US" sz="2000" dirty="0">
              <a:solidFill>
                <a:schemeClr val="bg1"/>
              </a:solidFill>
            </a:endParaRPr>
          </a:p>
          <a:p>
            <a:pPr marL="285750" indent="-285750" algn="just">
              <a:buFont typeface="Arial" panose="020B0604020202020204" pitchFamily="34" charset="0"/>
              <a:buChar char="•"/>
            </a:pPr>
            <a:endParaRPr lang="en-US" sz="2000" dirty="0">
              <a:solidFill>
                <a:schemeClr val="bg1"/>
              </a:solidFill>
            </a:endParaRPr>
          </a:p>
          <a:p>
            <a:pPr marL="285750" indent="-285750" algn="just">
              <a:buFont typeface="Arial" panose="020B0604020202020204" pitchFamily="34" charset="0"/>
              <a:buChar char="•"/>
            </a:pPr>
            <a:endParaRPr lang="en-US" sz="2000" dirty="0">
              <a:solidFill>
                <a:schemeClr val="bg1"/>
              </a:solidFill>
            </a:endParaRPr>
          </a:p>
          <a:p>
            <a:pPr marL="285750" indent="-285750" algn="just">
              <a:buFont typeface="Arial" panose="020B0604020202020204" pitchFamily="34" charset="0"/>
              <a:buChar char="•"/>
            </a:pPr>
            <a:endParaRPr lang="en-US" sz="2000" dirty="0">
              <a:solidFill>
                <a:schemeClr val="bg1"/>
              </a:solidFill>
            </a:endParaRPr>
          </a:p>
          <a:p>
            <a:pPr marL="285750" indent="-285750" algn="just">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560554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alpha val="73000"/>
          </a:schemeClr>
        </a:solidFill>
        <a:effectLst/>
      </p:bgPr>
    </p:bg>
    <p:spTree>
      <p:nvGrpSpPr>
        <p:cNvPr id="1" name=""/>
        <p:cNvGrpSpPr/>
        <p:nvPr/>
      </p:nvGrpSpPr>
      <p:grpSpPr>
        <a:xfrm>
          <a:off x="0" y="0"/>
          <a:ext cx="0" cy="0"/>
          <a:chOff x="0" y="0"/>
          <a:chExt cx="0" cy="0"/>
        </a:xfrm>
      </p:grpSpPr>
      <p:pic>
        <p:nvPicPr>
          <p:cNvPr id="8" name="Picture 7" descr="Table&#10;&#10;Description automatically generated">
            <a:extLst>
              <a:ext uri="{FF2B5EF4-FFF2-40B4-BE49-F238E27FC236}">
                <a16:creationId xmlns:a16="http://schemas.microsoft.com/office/drawing/2014/main" id="{355A5EFA-809B-B1B8-6E69-8C25A7D757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02660"/>
            <a:ext cx="5885086" cy="5085227"/>
          </a:xfrm>
          <a:prstGeom prst="rect">
            <a:avLst/>
          </a:prstGeom>
          <a:noFill/>
        </p:spPr>
      </p:pic>
      <p:pic>
        <p:nvPicPr>
          <p:cNvPr id="4" name="Picture 3">
            <a:extLst>
              <a:ext uri="{FF2B5EF4-FFF2-40B4-BE49-F238E27FC236}">
                <a16:creationId xmlns:a16="http://schemas.microsoft.com/office/drawing/2014/main" id="{A92ECE70-5816-3377-E3AD-0A9E25CF3033}"/>
              </a:ext>
            </a:extLst>
          </p:cNvPr>
          <p:cNvPicPr>
            <a:picLocks noChangeAspect="1"/>
          </p:cNvPicPr>
          <p:nvPr/>
        </p:nvPicPr>
        <p:blipFill>
          <a:blip r:embed="rId3"/>
          <a:stretch>
            <a:fillRect/>
          </a:stretch>
        </p:blipFill>
        <p:spPr>
          <a:xfrm>
            <a:off x="71237" y="1660125"/>
            <a:ext cx="6024763" cy="4970299"/>
          </a:xfrm>
          <a:prstGeom prst="rect">
            <a:avLst/>
          </a:prstGeom>
        </p:spPr>
      </p:pic>
      <p:sp>
        <p:nvSpPr>
          <p:cNvPr id="3" name="Rectangle 2">
            <a:extLst>
              <a:ext uri="{FF2B5EF4-FFF2-40B4-BE49-F238E27FC236}">
                <a16:creationId xmlns:a16="http://schemas.microsoft.com/office/drawing/2014/main" id="{B1670A31-9789-C3E6-9CF6-B2E3997278EE}"/>
              </a:ext>
            </a:extLst>
          </p:cNvPr>
          <p:cNvSpPr/>
          <p:nvPr/>
        </p:nvSpPr>
        <p:spPr>
          <a:xfrm>
            <a:off x="923278" y="896116"/>
            <a:ext cx="3302493" cy="559822"/>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Unstructured Data of Tweets Gathered </a:t>
            </a:r>
          </a:p>
        </p:txBody>
      </p:sp>
      <p:sp>
        <p:nvSpPr>
          <p:cNvPr id="9" name="Rectangle 8">
            <a:extLst>
              <a:ext uri="{FF2B5EF4-FFF2-40B4-BE49-F238E27FC236}">
                <a16:creationId xmlns:a16="http://schemas.microsoft.com/office/drawing/2014/main" id="{674EC126-3DF2-3A8D-E0E1-53F136C20198}"/>
              </a:ext>
            </a:extLst>
          </p:cNvPr>
          <p:cNvSpPr/>
          <p:nvPr/>
        </p:nvSpPr>
        <p:spPr>
          <a:xfrm>
            <a:off x="7387296" y="896116"/>
            <a:ext cx="3302493" cy="559822"/>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Data simplified for Training </a:t>
            </a:r>
          </a:p>
        </p:txBody>
      </p:sp>
    </p:spTree>
    <p:extLst>
      <p:ext uri="{BB962C8B-B14F-4D97-AF65-F5344CB8AC3E}">
        <p14:creationId xmlns:p14="http://schemas.microsoft.com/office/powerpoint/2010/main" val="2701514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alpha val="42745"/>
          </a:schemeClr>
        </a:solid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ADCBF360-CA9D-FFE7-BD06-E81F351056A5}"/>
              </a:ext>
            </a:extLst>
          </p:cNvPr>
          <p:cNvSpPr>
            <a:spLocks noGrp="1"/>
          </p:cNvSpPr>
          <p:nvPr>
            <p:ph type="title"/>
          </p:nvPr>
        </p:nvSpPr>
        <p:spPr>
          <a:xfrm>
            <a:off x="76424" y="1940667"/>
            <a:ext cx="4486150" cy="1325563"/>
          </a:xfrm>
        </p:spPr>
        <p:txBody>
          <a:bodyPr>
            <a:normAutofit fontScale="90000"/>
          </a:bodyPr>
          <a:lstStyle/>
          <a:p>
            <a:r>
              <a:rPr lang="en-US" sz="4800" b="1" dirty="0">
                <a:solidFill>
                  <a:schemeClr val="bg1"/>
                </a:solidFill>
              </a:rPr>
              <a:t>Our Dataset</a:t>
            </a:r>
            <a:br>
              <a:rPr lang="en-US" sz="4800" b="1" dirty="0">
                <a:solidFill>
                  <a:schemeClr val="bg1"/>
                </a:solidFill>
              </a:rPr>
            </a:br>
            <a:br>
              <a:rPr lang="en-US" sz="4800" b="1" dirty="0">
                <a:solidFill>
                  <a:schemeClr val="bg1"/>
                </a:solidFill>
              </a:rPr>
            </a:br>
            <a:r>
              <a:rPr lang="en-US" sz="2000" dirty="0">
                <a:solidFill>
                  <a:schemeClr val="bg1"/>
                </a:solidFill>
              </a:rPr>
              <a:t>We have worked on a tweet's dataset extracted directly from a Twitter </a:t>
            </a:r>
            <a:endParaRPr lang="LID4096" sz="4800" b="1" dirty="0">
              <a:solidFill>
                <a:schemeClr val="bg1"/>
              </a:solidFill>
            </a:endParaRPr>
          </a:p>
        </p:txBody>
      </p:sp>
      <p:pic>
        <p:nvPicPr>
          <p:cNvPr id="5" name="Picture 4">
            <a:extLst>
              <a:ext uri="{FF2B5EF4-FFF2-40B4-BE49-F238E27FC236}">
                <a16:creationId xmlns:a16="http://schemas.microsoft.com/office/drawing/2014/main" id="{D97B688E-2673-6609-1375-46ABB3D53075}"/>
              </a:ext>
            </a:extLst>
          </p:cNvPr>
          <p:cNvPicPr>
            <a:picLocks noChangeAspect="1"/>
          </p:cNvPicPr>
          <p:nvPr/>
        </p:nvPicPr>
        <p:blipFill>
          <a:blip r:embed="rId2"/>
          <a:stretch>
            <a:fillRect/>
          </a:stretch>
        </p:blipFill>
        <p:spPr>
          <a:xfrm>
            <a:off x="5814722" y="118381"/>
            <a:ext cx="6300855" cy="6621238"/>
          </a:xfrm>
          <a:prstGeom prst="rect">
            <a:avLst/>
          </a:prstGeom>
        </p:spPr>
      </p:pic>
    </p:spTree>
    <p:extLst>
      <p:ext uri="{BB962C8B-B14F-4D97-AF65-F5344CB8AC3E}">
        <p14:creationId xmlns:p14="http://schemas.microsoft.com/office/powerpoint/2010/main" val="2991786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alpha val="73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0ACCEF0-B68F-04D7-CB5D-AB009B21BFE9}"/>
              </a:ext>
            </a:extLst>
          </p:cNvPr>
          <p:cNvSpPr>
            <a:spLocks noGrp="1"/>
          </p:cNvSpPr>
          <p:nvPr>
            <p:ph type="ctrTitle"/>
          </p:nvPr>
        </p:nvSpPr>
        <p:spPr>
          <a:xfrm>
            <a:off x="204186" y="573156"/>
            <a:ext cx="5319536" cy="891115"/>
          </a:xfrm>
        </p:spPr>
        <p:txBody>
          <a:bodyPr>
            <a:noAutofit/>
          </a:bodyPr>
          <a:lstStyle/>
          <a:p>
            <a:r>
              <a:rPr lang="en-US" sz="4000" u="sng" dirty="0">
                <a:solidFill>
                  <a:schemeClr val="bg1"/>
                </a:solidFill>
              </a:rPr>
              <a:t>Dataset </a:t>
            </a:r>
            <a:br>
              <a:rPr lang="en-US" sz="4000" u="sng" dirty="0">
                <a:solidFill>
                  <a:schemeClr val="bg1"/>
                </a:solidFill>
              </a:rPr>
            </a:br>
            <a:r>
              <a:rPr lang="en-US" sz="4000" u="sng" dirty="0">
                <a:solidFill>
                  <a:schemeClr val="bg1"/>
                </a:solidFill>
              </a:rPr>
              <a:t>Pre-processing</a:t>
            </a:r>
          </a:p>
        </p:txBody>
      </p:sp>
      <p:graphicFrame>
        <p:nvGraphicFramePr>
          <p:cNvPr id="5" name="Diagram 4">
            <a:extLst>
              <a:ext uri="{FF2B5EF4-FFF2-40B4-BE49-F238E27FC236}">
                <a16:creationId xmlns:a16="http://schemas.microsoft.com/office/drawing/2014/main" id="{F69151F6-6BF2-6570-87A7-AB41C50E7554}"/>
              </a:ext>
            </a:extLst>
          </p:cNvPr>
          <p:cNvGraphicFramePr/>
          <p:nvPr>
            <p:extLst>
              <p:ext uri="{D42A27DB-BD31-4B8C-83A1-F6EECF244321}">
                <p14:modId xmlns:p14="http://schemas.microsoft.com/office/powerpoint/2010/main" val="2135607198"/>
              </p:ext>
            </p:extLst>
          </p:nvPr>
        </p:nvGraphicFramePr>
        <p:xfrm>
          <a:off x="0" y="1666783"/>
          <a:ext cx="6345936" cy="5062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F90AB95F-691E-D3B7-CDB4-B26867A84061}"/>
              </a:ext>
            </a:extLst>
          </p:cNvPr>
          <p:cNvPicPr>
            <a:picLocks noChangeAspect="1"/>
          </p:cNvPicPr>
          <p:nvPr/>
        </p:nvPicPr>
        <p:blipFill>
          <a:blip r:embed="rId7"/>
          <a:stretch>
            <a:fillRect/>
          </a:stretch>
        </p:blipFill>
        <p:spPr>
          <a:xfrm>
            <a:off x="7174582" y="2107112"/>
            <a:ext cx="3569332" cy="2213788"/>
          </a:xfrm>
          <a:prstGeom prst="rect">
            <a:avLst/>
          </a:prstGeom>
          <a:ln w="15875">
            <a:solidFill>
              <a:srgbClr val="E48312"/>
            </a:solidFill>
          </a:ln>
        </p:spPr>
      </p:pic>
      <p:pic>
        <p:nvPicPr>
          <p:cNvPr id="11" name="Picture 10">
            <a:extLst>
              <a:ext uri="{FF2B5EF4-FFF2-40B4-BE49-F238E27FC236}">
                <a16:creationId xmlns:a16="http://schemas.microsoft.com/office/drawing/2014/main" id="{7FD4B57B-5A86-4B4F-3F92-CCEE94F535F3}"/>
              </a:ext>
            </a:extLst>
          </p:cNvPr>
          <p:cNvPicPr>
            <a:picLocks noChangeAspect="1"/>
          </p:cNvPicPr>
          <p:nvPr/>
        </p:nvPicPr>
        <p:blipFill>
          <a:blip r:embed="rId8"/>
          <a:stretch>
            <a:fillRect/>
          </a:stretch>
        </p:blipFill>
        <p:spPr>
          <a:xfrm>
            <a:off x="5828162" y="124898"/>
            <a:ext cx="6062396" cy="1787629"/>
          </a:xfrm>
          <a:prstGeom prst="rect">
            <a:avLst/>
          </a:prstGeom>
          <a:ln w="15875">
            <a:solidFill>
              <a:srgbClr val="E48312"/>
            </a:solidFill>
          </a:ln>
        </p:spPr>
      </p:pic>
      <p:pic>
        <p:nvPicPr>
          <p:cNvPr id="13" name="Picture 12">
            <a:extLst>
              <a:ext uri="{FF2B5EF4-FFF2-40B4-BE49-F238E27FC236}">
                <a16:creationId xmlns:a16="http://schemas.microsoft.com/office/drawing/2014/main" id="{E4ECDC8C-530E-C55B-E1B1-53D1C0A3448F}"/>
              </a:ext>
            </a:extLst>
          </p:cNvPr>
          <p:cNvPicPr>
            <a:picLocks noChangeAspect="1"/>
          </p:cNvPicPr>
          <p:nvPr/>
        </p:nvPicPr>
        <p:blipFill>
          <a:blip r:embed="rId9"/>
          <a:stretch>
            <a:fillRect/>
          </a:stretch>
        </p:blipFill>
        <p:spPr>
          <a:xfrm>
            <a:off x="6805576" y="4490899"/>
            <a:ext cx="4772025" cy="2238375"/>
          </a:xfrm>
          <a:prstGeom prst="rect">
            <a:avLst/>
          </a:prstGeom>
          <a:ln w="15875">
            <a:solidFill>
              <a:srgbClr val="E48312"/>
            </a:solidFill>
          </a:ln>
        </p:spPr>
      </p:pic>
    </p:spTree>
    <p:extLst>
      <p:ext uri="{BB962C8B-B14F-4D97-AF65-F5344CB8AC3E}">
        <p14:creationId xmlns:p14="http://schemas.microsoft.com/office/powerpoint/2010/main" val="146911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alpha val="73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0ACCEF0-B68F-04D7-CB5D-AB009B21BFE9}"/>
              </a:ext>
            </a:extLst>
          </p:cNvPr>
          <p:cNvSpPr>
            <a:spLocks noGrp="1"/>
          </p:cNvSpPr>
          <p:nvPr>
            <p:ph type="ctrTitle"/>
          </p:nvPr>
        </p:nvSpPr>
        <p:spPr>
          <a:xfrm>
            <a:off x="204186" y="573156"/>
            <a:ext cx="5319536" cy="891115"/>
          </a:xfrm>
        </p:spPr>
        <p:txBody>
          <a:bodyPr>
            <a:noAutofit/>
          </a:bodyPr>
          <a:lstStyle/>
          <a:p>
            <a:r>
              <a:rPr lang="en-US" sz="4000" u="sng" dirty="0">
                <a:solidFill>
                  <a:schemeClr val="bg1"/>
                </a:solidFill>
              </a:rPr>
              <a:t>Dataset </a:t>
            </a:r>
            <a:br>
              <a:rPr lang="en-US" sz="4000" u="sng" dirty="0">
                <a:solidFill>
                  <a:schemeClr val="bg1"/>
                </a:solidFill>
              </a:rPr>
            </a:br>
            <a:r>
              <a:rPr lang="en-US" sz="4000" u="sng" dirty="0">
                <a:solidFill>
                  <a:schemeClr val="bg1"/>
                </a:solidFill>
              </a:rPr>
              <a:t>Pre-processing</a:t>
            </a:r>
          </a:p>
        </p:txBody>
      </p:sp>
      <p:graphicFrame>
        <p:nvGraphicFramePr>
          <p:cNvPr id="5" name="Diagram 4">
            <a:extLst>
              <a:ext uri="{FF2B5EF4-FFF2-40B4-BE49-F238E27FC236}">
                <a16:creationId xmlns:a16="http://schemas.microsoft.com/office/drawing/2014/main" id="{F69151F6-6BF2-6570-87A7-AB41C50E7554}"/>
              </a:ext>
            </a:extLst>
          </p:cNvPr>
          <p:cNvGraphicFramePr/>
          <p:nvPr>
            <p:extLst>
              <p:ext uri="{D42A27DB-BD31-4B8C-83A1-F6EECF244321}">
                <p14:modId xmlns:p14="http://schemas.microsoft.com/office/powerpoint/2010/main" val="2320480373"/>
              </p:ext>
            </p:extLst>
          </p:nvPr>
        </p:nvGraphicFramePr>
        <p:xfrm>
          <a:off x="0" y="1666783"/>
          <a:ext cx="6345936" cy="5062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Content Placeholder 4" descr="Text&#10;&#10;Description automatically generated">
            <a:extLst>
              <a:ext uri="{FF2B5EF4-FFF2-40B4-BE49-F238E27FC236}">
                <a16:creationId xmlns:a16="http://schemas.microsoft.com/office/drawing/2014/main" id="{1692D68B-55AD-AA8B-F290-4ADE314920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3933" y="2992652"/>
            <a:ext cx="7459578" cy="2955760"/>
          </a:xfrm>
          <a:prstGeom prst="rect">
            <a:avLst/>
          </a:prstGeom>
          <a:ln>
            <a:solidFill>
              <a:srgbClr val="E48312"/>
            </a:solidFill>
          </a:ln>
        </p:spPr>
      </p:pic>
      <p:pic>
        <p:nvPicPr>
          <p:cNvPr id="1026" name="Picture 2" descr="What Is RegEx? Its Importance and How To Use It. - Knoldus Blogs">
            <a:extLst>
              <a:ext uri="{FF2B5EF4-FFF2-40B4-BE49-F238E27FC236}">
                <a16:creationId xmlns:a16="http://schemas.microsoft.com/office/drawing/2014/main" id="{2092C861-6314-8F21-C58B-E715C2F703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0857" y="454884"/>
            <a:ext cx="3843287" cy="1672542"/>
          </a:xfrm>
          <a:prstGeom prst="rect">
            <a:avLst/>
          </a:prstGeom>
          <a:noFill/>
          <a:ln>
            <a:solidFill>
              <a:srgbClr val="E4831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437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alpha val="73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0ACCEF0-B68F-04D7-CB5D-AB009B21BFE9}"/>
              </a:ext>
            </a:extLst>
          </p:cNvPr>
          <p:cNvSpPr>
            <a:spLocks noGrp="1"/>
          </p:cNvSpPr>
          <p:nvPr>
            <p:ph type="ctrTitle"/>
          </p:nvPr>
        </p:nvSpPr>
        <p:spPr>
          <a:xfrm>
            <a:off x="102093" y="314538"/>
            <a:ext cx="4532018" cy="891115"/>
          </a:xfrm>
        </p:spPr>
        <p:txBody>
          <a:bodyPr>
            <a:normAutofit/>
          </a:bodyPr>
          <a:lstStyle/>
          <a:p>
            <a:r>
              <a:rPr lang="en-US" sz="4400" u="sng" dirty="0">
                <a:solidFill>
                  <a:schemeClr val="bg1"/>
                </a:solidFill>
              </a:rPr>
              <a:t>Feature Extraction</a:t>
            </a:r>
          </a:p>
        </p:txBody>
      </p:sp>
      <p:graphicFrame>
        <p:nvGraphicFramePr>
          <p:cNvPr id="5" name="Diagram 4">
            <a:extLst>
              <a:ext uri="{FF2B5EF4-FFF2-40B4-BE49-F238E27FC236}">
                <a16:creationId xmlns:a16="http://schemas.microsoft.com/office/drawing/2014/main" id="{F69151F6-6BF2-6570-87A7-AB41C50E7554}"/>
              </a:ext>
            </a:extLst>
          </p:cNvPr>
          <p:cNvGraphicFramePr/>
          <p:nvPr>
            <p:extLst>
              <p:ext uri="{D42A27DB-BD31-4B8C-83A1-F6EECF244321}">
                <p14:modId xmlns:p14="http://schemas.microsoft.com/office/powerpoint/2010/main" val="711181607"/>
              </p:ext>
            </p:extLst>
          </p:nvPr>
        </p:nvGraphicFramePr>
        <p:xfrm>
          <a:off x="0" y="1464271"/>
          <a:ext cx="6317992" cy="52840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FF356218-7A4C-4BA7-5E4B-63BC9EBD324D}"/>
              </a:ext>
            </a:extLst>
          </p:cNvPr>
          <p:cNvPicPr>
            <a:picLocks noChangeAspect="1"/>
          </p:cNvPicPr>
          <p:nvPr/>
        </p:nvPicPr>
        <p:blipFill>
          <a:blip r:embed="rId7"/>
          <a:stretch>
            <a:fillRect/>
          </a:stretch>
        </p:blipFill>
        <p:spPr>
          <a:xfrm>
            <a:off x="4736204" y="573156"/>
            <a:ext cx="7455796" cy="1789998"/>
          </a:xfrm>
          <a:prstGeom prst="rect">
            <a:avLst/>
          </a:prstGeom>
          <a:ln w="15875">
            <a:solidFill>
              <a:srgbClr val="E48312"/>
            </a:solidFill>
          </a:ln>
        </p:spPr>
      </p:pic>
      <p:pic>
        <p:nvPicPr>
          <p:cNvPr id="10" name="Picture 9">
            <a:extLst>
              <a:ext uri="{FF2B5EF4-FFF2-40B4-BE49-F238E27FC236}">
                <a16:creationId xmlns:a16="http://schemas.microsoft.com/office/drawing/2014/main" id="{A598EFCD-05FC-9A0D-1221-0B8846054AAB}"/>
              </a:ext>
            </a:extLst>
          </p:cNvPr>
          <p:cNvPicPr>
            <a:picLocks noChangeAspect="1"/>
          </p:cNvPicPr>
          <p:nvPr/>
        </p:nvPicPr>
        <p:blipFill>
          <a:blip r:embed="rId8"/>
          <a:stretch>
            <a:fillRect/>
          </a:stretch>
        </p:blipFill>
        <p:spPr>
          <a:xfrm>
            <a:off x="6317992" y="4590298"/>
            <a:ext cx="5257800" cy="802472"/>
          </a:xfrm>
          <a:prstGeom prst="rect">
            <a:avLst/>
          </a:prstGeom>
          <a:ln w="15875">
            <a:solidFill>
              <a:srgbClr val="E48312"/>
            </a:solidFill>
          </a:ln>
        </p:spPr>
      </p:pic>
      <p:pic>
        <p:nvPicPr>
          <p:cNvPr id="14" name="Picture 13">
            <a:extLst>
              <a:ext uri="{FF2B5EF4-FFF2-40B4-BE49-F238E27FC236}">
                <a16:creationId xmlns:a16="http://schemas.microsoft.com/office/drawing/2014/main" id="{980EFF13-3F27-6FC9-4645-73D01D87EA0F}"/>
              </a:ext>
            </a:extLst>
          </p:cNvPr>
          <p:cNvPicPr>
            <a:picLocks noChangeAspect="1"/>
          </p:cNvPicPr>
          <p:nvPr/>
        </p:nvPicPr>
        <p:blipFill>
          <a:blip r:embed="rId9"/>
          <a:stretch>
            <a:fillRect/>
          </a:stretch>
        </p:blipFill>
        <p:spPr>
          <a:xfrm>
            <a:off x="6317992" y="5392770"/>
            <a:ext cx="5148360" cy="706191"/>
          </a:xfrm>
          <a:prstGeom prst="rect">
            <a:avLst/>
          </a:prstGeom>
          <a:ln w="15875">
            <a:solidFill>
              <a:srgbClr val="E48312"/>
            </a:solidFill>
          </a:ln>
        </p:spPr>
      </p:pic>
    </p:spTree>
    <p:extLst>
      <p:ext uri="{BB962C8B-B14F-4D97-AF65-F5344CB8AC3E}">
        <p14:creationId xmlns:p14="http://schemas.microsoft.com/office/powerpoint/2010/main" val="381466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alpha val="73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0ACCEF0-B68F-04D7-CB5D-AB009B21BFE9}"/>
              </a:ext>
            </a:extLst>
          </p:cNvPr>
          <p:cNvSpPr>
            <a:spLocks noGrp="1"/>
          </p:cNvSpPr>
          <p:nvPr>
            <p:ph type="ctrTitle"/>
          </p:nvPr>
        </p:nvSpPr>
        <p:spPr>
          <a:xfrm>
            <a:off x="204186" y="573156"/>
            <a:ext cx="5548544" cy="891115"/>
          </a:xfrm>
        </p:spPr>
        <p:txBody>
          <a:bodyPr>
            <a:noAutofit/>
          </a:bodyPr>
          <a:lstStyle/>
          <a:p>
            <a:r>
              <a:rPr lang="en-US" sz="4000" u="sng" dirty="0">
                <a:solidFill>
                  <a:schemeClr val="bg1"/>
                </a:solidFill>
              </a:rPr>
              <a:t>Support Vector Machine (SVM)</a:t>
            </a:r>
          </a:p>
        </p:txBody>
      </p:sp>
      <p:sp>
        <p:nvSpPr>
          <p:cNvPr id="2" name="TextBox 1">
            <a:extLst>
              <a:ext uri="{FF2B5EF4-FFF2-40B4-BE49-F238E27FC236}">
                <a16:creationId xmlns:a16="http://schemas.microsoft.com/office/drawing/2014/main" id="{BC8875F7-D7C2-C43D-75F0-54D662E5D458}"/>
              </a:ext>
            </a:extLst>
          </p:cNvPr>
          <p:cNvSpPr txBox="1"/>
          <p:nvPr/>
        </p:nvSpPr>
        <p:spPr>
          <a:xfrm>
            <a:off x="65314" y="1530219"/>
            <a:ext cx="6399494"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bg1"/>
                </a:solidFill>
              </a:rPr>
              <a:t>SVM is the machine learning classifier that best separates the two classes</a:t>
            </a:r>
          </a:p>
          <a:p>
            <a:pPr algn="just"/>
            <a:endParaRPr lang="en-US" dirty="0">
              <a:solidFill>
                <a:schemeClr val="bg1"/>
              </a:solidFill>
            </a:endParaRPr>
          </a:p>
          <a:p>
            <a:pPr marL="285750" indent="-285750" algn="just">
              <a:buFont typeface="Arial" panose="020B0604020202020204" pitchFamily="34" charset="0"/>
              <a:buChar char="•"/>
            </a:pPr>
            <a:r>
              <a:rPr lang="en-US" dirty="0">
                <a:solidFill>
                  <a:schemeClr val="bg1"/>
                </a:solidFill>
              </a:rPr>
              <a:t>It uses kernel in its implementation. We used a </a:t>
            </a:r>
            <a:r>
              <a:rPr lang="en-US" b="1" u="sng" dirty="0">
                <a:solidFill>
                  <a:schemeClr val="bg1"/>
                </a:solidFill>
              </a:rPr>
              <a:t>‘linear’ kernel. </a:t>
            </a:r>
            <a:r>
              <a:rPr lang="en-US" dirty="0">
                <a:solidFill>
                  <a:schemeClr val="bg1"/>
                </a:solidFill>
              </a:rPr>
              <a:t>Kernel transforms data space into the required form. My kernel trick technique converts data from low dimensional space to high dimensional space</a:t>
            </a:r>
          </a:p>
          <a:p>
            <a:pPr marL="285750" indent="-285750" algn="just">
              <a:buFont typeface="Arial" panose="020B0604020202020204" pitchFamily="34" charset="0"/>
              <a:buChar char="•"/>
            </a:pPr>
            <a:endParaRPr lang="en-US" dirty="0">
              <a:solidFill>
                <a:schemeClr val="bg1"/>
              </a:solidFill>
            </a:endParaRPr>
          </a:p>
          <a:p>
            <a:pPr marL="285750" indent="-285750" algn="just">
              <a:buFont typeface="Arial" panose="020B0604020202020204" pitchFamily="34" charset="0"/>
              <a:buChar char="•"/>
            </a:pPr>
            <a:endParaRPr lang="en-US" dirty="0">
              <a:solidFill>
                <a:schemeClr val="bg1"/>
              </a:solidFill>
            </a:endParaRPr>
          </a:p>
        </p:txBody>
      </p:sp>
      <p:pic>
        <p:nvPicPr>
          <p:cNvPr id="8" name="Picture 7" descr="Chart, scatter chart&#10;&#10;Description automatically generated">
            <a:extLst>
              <a:ext uri="{FF2B5EF4-FFF2-40B4-BE49-F238E27FC236}">
                <a16:creationId xmlns:a16="http://schemas.microsoft.com/office/drawing/2014/main" id="{069B8773-8E03-0435-7A19-06E74572AA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614" y="711502"/>
            <a:ext cx="4019846" cy="2717498"/>
          </a:xfrm>
          <a:prstGeom prst="rect">
            <a:avLst/>
          </a:prstGeom>
          <a:ln w="15875">
            <a:solidFill>
              <a:srgbClr val="E48312"/>
            </a:solidFill>
          </a:ln>
        </p:spPr>
      </p:pic>
      <p:pic>
        <p:nvPicPr>
          <p:cNvPr id="9" name="Picture 8">
            <a:extLst>
              <a:ext uri="{FF2B5EF4-FFF2-40B4-BE49-F238E27FC236}">
                <a16:creationId xmlns:a16="http://schemas.microsoft.com/office/drawing/2014/main" id="{B5319C11-0609-E317-9927-0DFEB055B97D}"/>
              </a:ext>
            </a:extLst>
          </p:cNvPr>
          <p:cNvPicPr>
            <a:picLocks noChangeAspect="1"/>
          </p:cNvPicPr>
          <p:nvPr/>
        </p:nvPicPr>
        <p:blipFill>
          <a:blip r:embed="rId3"/>
          <a:stretch>
            <a:fillRect/>
          </a:stretch>
        </p:blipFill>
        <p:spPr>
          <a:xfrm>
            <a:off x="785736" y="3614492"/>
            <a:ext cx="4063354" cy="3164999"/>
          </a:xfrm>
          <a:prstGeom prst="rect">
            <a:avLst/>
          </a:prstGeom>
          <a:ln w="15875">
            <a:solidFill>
              <a:srgbClr val="E48312"/>
            </a:solidFill>
          </a:ln>
        </p:spPr>
      </p:pic>
      <p:pic>
        <p:nvPicPr>
          <p:cNvPr id="12" name="Picture 11">
            <a:extLst>
              <a:ext uri="{FF2B5EF4-FFF2-40B4-BE49-F238E27FC236}">
                <a16:creationId xmlns:a16="http://schemas.microsoft.com/office/drawing/2014/main" id="{4C8CFFF5-3FF8-88F2-8F32-4F81951DE8FA}"/>
              </a:ext>
            </a:extLst>
          </p:cNvPr>
          <p:cNvPicPr>
            <a:picLocks noChangeAspect="1"/>
          </p:cNvPicPr>
          <p:nvPr/>
        </p:nvPicPr>
        <p:blipFill>
          <a:blip r:embed="rId4"/>
          <a:stretch>
            <a:fillRect/>
          </a:stretch>
        </p:blipFill>
        <p:spPr>
          <a:xfrm>
            <a:off x="5752730" y="4181490"/>
            <a:ext cx="5366598" cy="2188203"/>
          </a:xfrm>
          <a:prstGeom prst="rect">
            <a:avLst/>
          </a:prstGeom>
          <a:ln w="15875">
            <a:solidFill>
              <a:srgbClr val="E48312"/>
            </a:solidFill>
          </a:ln>
        </p:spPr>
      </p:pic>
    </p:spTree>
    <p:extLst>
      <p:ext uri="{BB962C8B-B14F-4D97-AF65-F5344CB8AC3E}">
        <p14:creationId xmlns:p14="http://schemas.microsoft.com/office/powerpoint/2010/main" val="3214171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alpha val="73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0ACCEF0-B68F-04D7-CB5D-AB009B21BFE9}"/>
              </a:ext>
            </a:extLst>
          </p:cNvPr>
          <p:cNvSpPr>
            <a:spLocks noGrp="1"/>
          </p:cNvSpPr>
          <p:nvPr>
            <p:ph type="ctrTitle"/>
          </p:nvPr>
        </p:nvSpPr>
        <p:spPr>
          <a:xfrm>
            <a:off x="134750" y="410650"/>
            <a:ext cx="5548544" cy="891115"/>
          </a:xfrm>
        </p:spPr>
        <p:txBody>
          <a:bodyPr>
            <a:noAutofit/>
          </a:bodyPr>
          <a:lstStyle/>
          <a:p>
            <a:r>
              <a:rPr lang="en-US" sz="4000" u="sng" dirty="0">
                <a:solidFill>
                  <a:schemeClr val="bg1"/>
                </a:solidFill>
              </a:rPr>
              <a:t>Logistic Regression</a:t>
            </a:r>
          </a:p>
        </p:txBody>
      </p:sp>
      <p:sp>
        <p:nvSpPr>
          <p:cNvPr id="2" name="TextBox 1">
            <a:extLst>
              <a:ext uri="{FF2B5EF4-FFF2-40B4-BE49-F238E27FC236}">
                <a16:creationId xmlns:a16="http://schemas.microsoft.com/office/drawing/2014/main" id="{BC8875F7-D7C2-C43D-75F0-54D662E5D458}"/>
              </a:ext>
            </a:extLst>
          </p:cNvPr>
          <p:cNvSpPr txBox="1"/>
          <p:nvPr/>
        </p:nvSpPr>
        <p:spPr>
          <a:xfrm>
            <a:off x="65314" y="1530220"/>
            <a:ext cx="6030686" cy="286232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Logistic Regression is a classification algorithm which predicts the probability of class dependence.</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The dependent variable is the binary variable. In our project, it is 0: Non-Anti State  1: Anti-State</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GB" dirty="0">
                <a:solidFill>
                  <a:schemeClr val="bg1"/>
                </a:solidFill>
              </a:rPr>
              <a:t>The logistic regression function 𝑝(𝐱) is the </a:t>
            </a:r>
            <a:r>
              <a:rPr lang="en-GB" b="1" dirty="0">
                <a:solidFill>
                  <a:schemeClr val="bg1"/>
                </a:solidFill>
              </a:rPr>
              <a:t>sigmoid function of 𝑓(𝐱): 𝑝(𝐱) = 1 / (1 + exp(−𝑓(𝐱)).</a:t>
            </a:r>
            <a:endParaRPr lang="en-US" b="1"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pic>
        <p:nvPicPr>
          <p:cNvPr id="4" name="Picture 3">
            <a:extLst>
              <a:ext uri="{FF2B5EF4-FFF2-40B4-BE49-F238E27FC236}">
                <a16:creationId xmlns:a16="http://schemas.microsoft.com/office/drawing/2014/main" id="{434A1A0F-8D6A-E515-A1FE-147870861978}"/>
              </a:ext>
            </a:extLst>
          </p:cNvPr>
          <p:cNvPicPr>
            <a:picLocks noChangeAspect="1"/>
          </p:cNvPicPr>
          <p:nvPr/>
        </p:nvPicPr>
        <p:blipFill>
          <a:blip r:embed="rId2"/>
          <a:stretch>
            <a:fillRect/>
          </a:stretch>
        </p:blipFill>
        <p:spPr>
          <a:xfrm>
            <a:off x="5752730" y="182194"/>
            <a:ext cx="5741910" cy="2903860"/>
          </a:xfrm>
          <a:prstGeom prst="rect">
            <a:avLst/>
          </a:prstGeom>
          <a:ln w="15875">
            <a:solidFill>
              <a:srgbClr val="E48312"/>
            </a:solidFill>
          </a:ln>
        </p:spPr>
      </p:pic>
      <p:pic>
        <p:nvPicPr>
          <p:cNvPr id="6" name="Picture 5">
            <a:extLst>
              <a:ext uri="{FF2B5EF4-FFF2-40B4-BE49-F238E27FC236}">
                <a16:creationId xmlns:a16="http://schemas.microsoft.com/office/drawing/2014/main" id="{D1D0231E-89CF-107E-267A-E69E66871892}"/>
              </a:ext>
            </a:extLst>
          </p:cNvPr>
          <p:cNvPicPr>
            <a:picLocks noChangeAspect="1"/>
          </p:cNvPicPr>
          <p:nvPr/>
        </p:nvPicPr>
        <p:blipFill>
          <a:blip r:embed="rId3"/>
          <a:stretch>
            <a:fillRect/>
          </a:stretch>
        </p:blipFill>
        <p:spPr>
          <a:xfrm>
            <a:off x="6994072" y="3493148"/>
            <a:ext cx="3429000" cy="3086100"/>
          </a:xfrm>
          <a:prstGeom prst="rect">
            <a:avLst/>
          </a:prstGeom>
          <a:ln w="22225">
            <a:solidFill>
              <a:srgbClr val="E48312"/>
            </a:solidFill>
          </a:ln>
        </p:spPr>
      </p:pic>
      <p:pic>
        <p:nvPicPr>
          <p:cNvPr id="11" name="Picture 10">
            <a:extLst>
              <a:ext uri="{FF2B5EF4-FFF2-40B4-BE49-F238E27FC236}">
                <a16:creationId xmlns:a16="http://schemas.microsoft.com/office/drawing/2014/main" id="{839FC67F-C7E2-8051-02CC-894DAF538121}"/>
              </a:ext>
            </a:extLst>
          </p:cNvPr>
          <p:cNvPicPr>
            <a:picLocks noChangeAspect="1"/>
          </p:cNvPicPr>
          <p:nvPr/>
        </p:nvPicPr>
        <p:blipFill>
          <a:blip r:embed="rId4"/>
          <a:stretch>
            <a:fillRect/>
          </a:stretch>
        </p:blipFill>
        <p:spPr>
          <a:xfrm>
            <a:off x="481282" y="4456612"/>
            <a:ext cx="5229906" cy="1990738"/>
          </a:xfrm>
          <a:prstGeom prst="rect">
            <a:avLst/>
          </a:prstGeom>
          <a:ln w="15875">
            <a:solidFill>
              <a:srgbClr val="E48312"/>
            </a:solidFill>
          </a:ln>
        </p:spPr>
      </p:pic>
    </p:spTree>
    <p:extLst>
      <p:ext uri="{BB962C8B-B14F-4D97-AF65-F5344CB8AC3E}">
        <p14:creationId xmlns:p14="http://schemas.microsoft.com/office/powerpoint/2010/main" val="1368151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50000"/>
            <a:lumOff val="50000"/>
          </a:schemeClr>
        </a:solidFill>
        <a:effectLst/>
      </p:bgPr>
    </p:bg>
    <p:spTree>
      <p:nvGrpSpPr>
        <p:cNvPr id="1" name=""/>
        <p:cNvGrpSpPr/>
        <p:nvPr/>
      </p:nvGrpSpPr>
      <p:grpSpPr>
        <a:xfrm>
          <a:off x="0" y="0"/>
          <a:ext cx="0" cy="0"/>
          <a:chOff x="0" y="0"/>
          <a:chExt cx="0" cy="0"/>
        </a:xfrm>
      </p:grpSpPr>
      <p:graphicFrame>
        <p:nvGraphicFramePr>
          <p:cNvPr id="13" name="TextBox 1">
            <a:extLst>
              <a:ext uri="{FF2B5EF4-FFF2-40B4-BE49-F238E27FC236}">
                <a16:creationId xmlns:a16="http://schemas.microsoft.com/office/drawing/2014/main" id="{1EAAA609-3AFE-DC4A-9FA6-DF996E87A3EE}"/>
              </a:ext>
            </a:extLst>
          </p:cNvPr>
          <p:cNvGraphicFramePr/>
          <p:nvPr>
            <p:extLst>
              <p:ext uri="{D42A27DB-BD31-4B8C-83A1-F6EECF244321}">
                <p14:modId xmlns:p14="http://schemas.microsoft.com/office/powerpoint/2010/main" val="4166613069"/>
              </p:ext>
            </p:extLst>
          </p:nvPr>
        </p:nvGraphicFramePr>
        <p:xfrm>
          <a:off x="4599709" y="267856"/>
          <a:ext cx="7139709" cy="6157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itle 1">
            <a:extLst>
              <a:ext uri="{FF2B5EF4-FFF2-40B4-BE49-F238E27FC236}">
                <a16:creationId xmlns:a16="http://schemas.microsoft.com/office/drawing/2014/main" id="{177CA21D-E06E-BFE8-51E1-09F82749B308}"/>
              </a:ext>
            </a:extLst>
          </p:cNvPr>
          <p:cNvSpPr txBox="1">
            <a:spLocks/>
          </p:cNvSpPr>
          <p:nvPr/>
        </p:nvSpPr>
        <p:spPr>
          <a:xfrm>
            <a:off x="531091" y="2055668"/>
            <a:ext cx="4563482" cy="21907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Presentation Outline</a:t>
            </a:r>
          </a:p>
        </p:txBody>
      </p:sp>
    </p:spTree>
    <p:extLst>
      <p:ext uri="{BB962C8B-B14F-4D97-AF65-F5344CB8AC3E}">
        <p14:creationId xmlns:p14="http://schemas.microsoft.com/office/powerpoint/2010/main" val="363892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4"/>
                                        </p:tgtEl>
                                        <p:attrNameLst>
                                          <p:attrName>style.visibility</p:attrName>
                                        </p:attrNameLst>
                                      </p:cBhvr>
                                      <p:to>
                                        <p:strVal val="visible"/>
                                      </p:to>
                                    </p:set>
                                    <p:animEffect transition="in" filter="fade">
                                      <p:cBhvr>
                                        <p:cTn id="10"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alpha val="73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0ACCEF0-B68F-04D7-CB5D-AB009B21BFE9}"/>
              </a:ext>
            </a:extLst>
          </p:cNvPr>
          <p:cNvSpPr>
            <a:spLocks noGrp="1"/>
          </p:cNvSpPr>
          <p:nvPr>
            <p:ph type="ctrTitle"/>
          </p:nvPr>
        </p:nvSpPr>
        <p:spPr>
          <a:xfrm>
            <a:off x="204186" y="573156"/>
            <a:ext cx="5548544" cy="891115"/>
          </a:xfrm>
        </p:spPr>
        <p:txBody>
          <a:bodyPr>
            <a:noAutofit/>
          </a:bodyPr>
          <a:lstStyle/>
          <a:p>
            <a:r>
              <a:rPr lang="en-US" sz="4400" u="sng" dirty="0">
                <a:solidFill>
                  <a:schemeClr val="bg1"/>
                </a:solidFill>
              </a:rPr>
              <a:t>Random Forest  </a:t>
            </a:r>
            <a:br>
              <a:rPr lang="en-US" sz="4400" u="sng" dirty="0">
                <a:solidFill>
                  <a:schemeClr val="bg1"/>
                </a:solidFill>
              </a:rPr>
            </a:br>
            <a:r>
              <a:rPr lang="en-US" sz="4400" u="sng" dirty="0">
                <a:solidFill>
                  <a:schemeClr val="bg1"/>
                </a:solidFill>
              </a:rPr>
              <a:t> </a:t>
            </a:r>
          </a:p>
        </p:txBody>
      </p:sp>
      <p:sp>
        <p:nvSpPr>
          <p:cNvPr id="2" name="TextBox 1">
            <a:extLst>
              <a:ext uri="{FF2B5EF4-FFF2-40B4-BE49-F238E27FC236}">
                <a16:creationId xmlns:a16="http://schemas.microsoft.com/office/drawing/2014/main" id="{BC8875F7-D7C2-C43D-75F0-54D662E5D458}"/>
              </a:ext>
            </a:extLst>
          </p:cNvPr>
          <p:cNvSpPr txBox="1"/>
          <p:nvPr/>
        </p:nvSpPr>
        <p:spPr>
          <a:xfrm>
            <a:off x="0" y="1397675"/>
            <a:ext cx="6030686"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bg1"/>
                </a:solidFill>
                <a:effectLst/>
                <a:latin typeface="Calibri" panose="020F0502020204030204" pitchFamily="34" charset="0"/>
                <a:ea typeface="Calibri" panose="020F0502020204030204" pitchFamily="34" charset="0"/>
              </a:rPr>
              <a:t>A random forest is a classifier that uses several decision trees on a sub-sample of datasets and calculates the average to increase the accuracy of test data prediction this process controls the over-fitting of the dataset</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pic>
        <p:nvPicPr>
          <p:cNvPr id="8" name="Picture 7" descr="Introduction to Random Forest in Machine Learning | Engineering Education  (EngEd) Program | Section">
            <a:extLst>
              <a:ext uri="{FF2B5EF4-FFF2-40B4-BE49-F238E27FC236}">
                <a16:creationId xmlns:a16="http://schemas.microsoft.com/office/drawing/2014/main" id="{DFF17811-4095-01E1-44F8-08146228BF7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186" y="3081625"/>
            <a:ext cx="6229350" cy="3482340"/>
          </a:xfrm>
          <a:prstGeom prst="rect">
            <a:avLst/>
          </a:prstGeom>
          <a:noFill/>
          <a:ln w="15875">
            <a:solidFill>
              <a:srgbClr val="E48312"/>
            </a:solidFill>
          </a:ln>
        </p:spPr>
      </p:pic>
      <p:pic>
        <p:nvPicPr>
          <p:cNvPr id="5" name="Picture 4">
            <a:extLst>
              <a:ext uri="{FF2B5EF4-FFF2-40B4-BE49-F238E27FC236}">
                <a16:creationId xmlns:a16="http://schemas.microsoft.com/office/drawing/2014/main" id="{5DDDF213-C5D3-F9C1-B008-6A61C3C9F7D8}"/>
              </a:ext>
            </a:extLst>
          </p:cNvPr>
          <p:cNvPicPr>
            <a:picLocks noChangeAspect="1"/>
          </p:cNvPicPr>
          <p:nvPr/>
        </p:nvPicPr>
        <p:blipFill>
          <a:blip r:embed="rId3"/>
          <a:stretch>
            <a:fillRect/>
          </a:stretch>
        </p:blipFill>
        <p:spPr>
          <a:xfrm>
            <a:off x="7414744" y="136849"/>
            <a:ext cx="3400425" cy="3048000"/>
          </a:xfrm>
          <a:prstGeom prst="rect">
            <a:avLst/>
          </a:prstGeom>
          <a:ln w="15875">
            <a:solidFill>
              <a:srgbClr val="E48312"/>
            </a:solidFill>
          </a:ln>
        </p:spPr>
      </p:pic>
      <p:pic>
        <p:nvPicPr>
          <p:cNvPr id="10" name="Picture 9">
            <a:extLst>
              <a:ext uri="{FF2B5EF4-FFF2-40B4-BE49-F238E27FC236}">
                <a16:creationId xmlns:a16="http://schemas.microsoft.com/office/drawing/2014/main" id="{550FE418-A41A-DA98-67A7-55DDBB567990}"/>
              </a:ext>
            </a:extLst>
          </p:cNvPr>
          <p:cNvPicPr>
            <a:picLocks noChangeAspect="1"/>
          </p:cNvPicPr>
          <p:nvPr/>
        </p:nvPicPr>
        <p:blipFill>
          <a:blip r:embed="rId4"/>
          <a:stretch>
            <a:fillRect/>
          </a:stretch>
        </p:blipFill>
        <p:spPr>
          <a:xfrm>
            <a:off x="6734679" y="3692174"/>
            <a:ext cx="5152905" cy="2091542"/>
          </a:xfrm>
          <a:prstGeom prst="rect">
            <a:avLst/>
          </a:prstGeom>
          <a:ln w="15875">
            <a:solidFill>
              <a:srgbClr val="E48312"/>
            </a:solidFill>
          </a:ln>
        </p:spPr>
      </p:pic>
    </p:spTree>
    <p:extLst>
      <p:ext uri="{BB962C8B-B14F-4D97-AF65-F5344CB8AC3E}">
        <p14:creationId xmlns:p14="http://schemas.microsoft.com/office/powerpoint/2010/main" val="4010339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alpha val="73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0ACCEF0-B68F-04D7-CB5D-AB009B21BFE9}"/>
              </a:ext>
            </a:extLst>
          </p:cNvPr>
          <p:cNvSpPr>
            <a:spLocks noGrp="1"/>
          </p:cNvSpPr>
          <p:nvPr>
            <p:ph type="ctrTitle"/>
          </p:nvPr>
        </p:nvSpPr>
        <p:spPr>
          <a:xfrm>
            <a:off x="481181" y="354217"/>
            <a:ext cx="7018746" cy="891115"/>
          </a:xfrm>
        </p:spPr>
        <p:txBody>
          <a:bodyPr>
            <a:normAutofit/>
          </a:bodyPr>
          <a:lstStyle/>
          <a:p>
            <a:r>
              <a:rPr lang="en-US" u="sng" dirty="0">
                <a:solidFill>
                  <a:schemeClr val="bg1"/>
                </a:solidFill>
              </a:rPr>
              <a:t>Accuracy of Classifiers</a:t>
            </a:r>
          </a:p>
        </p:txBody>
      </p:sp>
      <p:graphicFrame>
        <p:nvGraphicFramePr>
          <p:cNvPr id="3" name="Table 3">
            <a:extLst>
              <a:ext uri="{FF2B5EF4-FFF2-40B4-BE49-F238E27FC236}">
                <a16:creationId xmlns:a16="http://schemas.microsoft.com/office/drawing/2014/main" id="{3FA419C5-2930-DC51-4E0F-32B86B850921}"/>
              </a:ext>
            </a:extLst>
          </p:cNvPr>
          <p:cNvGraphicFramePr>
            <a:graphicFrameLocks noGrp="1"/>
          </p:cNvGraphicFramePr>
          <p:nvPr>
            <p:extLst>
              <p:ext uri="{D42A27DB-BD31-4B8C-83A1-F6EECF244321}">
                <p14:modId xmlns:p14="http://schemas.microsoft.com/office/powerpoint/2010/main" val="1079954016"/>
              </p:ext>
            </p:extLst>
          </p:nvPr>
        </p:nvGraphicFramePr>
        <p:xfrm>
          <a:off x="1794452" y="2048161"/>
          <a:ext cx="8128000" cy="2749710"/>
        </p:xfrm>
        <a:graphic>
          <a:graphicData uri="http://schemas.openxmlformats.org/drawingml/2006/table">
            <a:tbl>
              <a:tblPr firstRow="1" bandRow="1">
                <a:tableStyleId>{EB9631B5-78F2-41C9-869B-9F39066F8104}</a:tableStyleId>
              </a:tblPr>
              <a:tblGrid>
                <a:gridCol w="4064000">
                  <a:extLst>
                    <a:ext uri="{9D8B030D-6E8A-4147-A177-3AD203B41FA5}">
                      <a16:colId xmlns:a16="http://schemas.microsoft.com/office/drawing/2014/main" val="2182814071"/>
                    </a:ext>
                  </a:extLst>
                </a:gridCol>
                <a:gridCol w="4064000">
                  <a:extLst>
                    <a:ext uri="{9D8B030D-6E8A-4147-A177-3AD203B41FA5}">
                      <a16:colId xmlns:a16="http://schemas.microsoft.com/office/drawing/2014/main" val="2412102748"/>
                    </a:ext>
                  </a:extLst>
                </a:gridCol>
              </a:tblGrid>
              <a:tr h="632090">
                <a:tc>
                  <a:txBody>
                    <a:bodyPr/>
                    <a:lstStyle/>
                    <a:p>
                      <a:pPr algn="ctr"/>
                      <a:r>
                        <a:rPr lang="en-US" sz="3200" dirty="0"/>
                        <a:t>Classifier</a:t>
                      </a:r>
                    </a:p>
                  </a:txBody>
                  <a:tcPr>
                    <a:solidFill>
                      <a:srgbClr val="E48312">
                        <a:alpha val="76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kern="1200" dirty="0">
                          <a:solidFill>
                            <a:schemeClr val="lt1"/>
                          </a:solidFill>
                          <a:latin typeface="+mn-lt"/>
                          <a:ea typeface="+mn-ea"/>
                          <a:cs typeface="+mn-cs"/>
                        </a:rPr>
                        <a:t>Accuracy </a:t>
                      </a:r>
                    </a:p>
                    <a:p>
                      <a:endParaRPr lang="en-US" dirty="0"/>
                    </a:p>
                  </a:txBody>
                  <a:tcPr>
                    <a:solidFill>
                      <a:srgbClr val="E48312">
                        <a:alpha val="76000"/>
                      </a:srgbClr>
                    </a:solidFill>
                  </a:tcPr>
                </a:tc>
                <a:extLst>
                  <a:ext uri="{0D108BD9-81ED-4DB2-BD59-A6C34878D82A}">
                    <a16:rowId xmlns:a16="http://schemas.microsoft.com/office/drawing/2014/main" val="692073367"/>
                  </a:ext>
                </a:extLst>
              </a:tr>
              <a:tr h="632090">
                <a:tc>
                  <a:txBody>
                    <a:bodyPr/>
                    <a:lstStyle/>
                    <a:p>
                      <a:r>
                        <a:rPr lang="en-US" dirty="0"/>
                        <a:t>Support Vector Machine (SVM)</a:t>
                      </a:r>
                    </a:p>
                  </a:txBody>
                  <a:tcPr/>
                </a:tc>
                <a:tc>
                  <a:txBody>
                    <a:bodyPr/>
                    <a:lstStyle/>
                    <a:p>
                      <a:pPr algn="ctr"/>
                      <a:r>
                        <a:rPr lang="en-US" b="1" dirty="0"/>
                        <a:t>86.0%</a:t>
                      </a:r>
                    </a:p>
                  </a:txBody>
                  <a:tcPr/>
                </a:tc>
                <a:extLst>
                  <a:ext uri="{0D108BD9-81ED-4DB2-BD59-A6C34878D82A}">
                    <a16:rowId xmlns:a16="http://schemas.microsoft.com/office/drawing/2014/main" val="1503701472"/>
                  </a:ext>
                </a:extLst>
              </a:tr>
              <a:tr h="632090">
                <a:tc>
                  <a:txBody>
                    <a:bodyPr/>
                    <a:lstStyle/>
                    <a:p>
                      <a:r>
                        <a:rPr lang="en-US" dirty="0"/>
                        <a:t>Logistic Regression </a:t>
                      </a:r>
                    </a:p>
                  </a:txBody>
                  <a:tcPr/>
                </a:tc>
                <a:tc>
                  <a:txBody>
                    <a:bodyPr/>
                    <a:lstStyle/>
                    <a:p>
                      <a:pPr algn="ctr"/>
                      <a:r>
                        <a:rPr lang="en-US" b="1" dirty="0"/>
                        <a:t>84.7%</a:t>
                      </a:r>
                    </a:p>
                  </a:txBody>
                  <a:tcPr/>
                </a:tc>
                <a:extLst>
                  <a:ext uri="{0D108BD9-81ED-4DB2-BD59-A6C34878D82A}">
                    <a16:rowId xmlns:a16="http://schemas.microsoft.com/office/drawing/2014/main" val="763002598"/>
                  </a:ext>
                </a:extLst>
              </a:tr>
              <a:tr h="632090">
                <a:tc>
                  <a:txBody>
                    <a:bodyPr/>
                    <a:lstStyle/>
                    <a:p>
                      <a:r>
                        <a:rPr lang="en-US" dirty="0"/>
                        <a:t>Random Forest </a:t>
                      </a:r>
                    </a:p>
                  </a:txBody>
                  <a:tcPr/>
                </a:tc>
                <a:tc>
                  <a:txBody>
                    <a:bodyPr/>
                    <a:lstStyle/>
                    <a:p>
                      <a:pPr algn="ctr"/>
                      <a:r>
                        <a:rPr lang="en-US" b="1" dirty="0"/>
                        <a:t>86.4%</a:t>
                      </a:r>
                    </a:p>
                  </a:txBody>
                  <a:tcPr/>
                </a:tc>
                <a:extLst>
                  <a:ext uri="{0D108BD9-81ED-4DB2-BD59-A6C34878D82A}">
                    <a16:rowId xmlns:a16="http://schemas.microsoft.com/office/drawing/2014/main" val="340478654"/>
                  </a:ext>
                </a:extLst>
              </a:tr>
            </a:tbl>
          </a:graphicData>
        </a:graphic>
      </p:graphicFrame>
      <p:sp>
        <p:nvSpPr>
          <p:cNvPr id="4" name="TextBox 3">
            <a:extLst>
              <a:ext uri="{FF2B5EF4-FFF2-40B4-BE49-F238E27FC236}">
                <a16:creationId xmlns:a16="http://schemas.microsoft.com/office/drawing/2014/main" id="{73AE7C1E-740E-F248-3F00-7EE7F9C4A15C}"/>
              </a:ext>
            </a:extLst>
          </p:cNvPr>
          <p:cNvSpPr txBox="1"/>
          <p:nvPr/>
        </p:nvSpPr>
        <p:spPr>
          <a:xfrm>
            <a:off x="1914524" y="5600700"/>
            <a:ext cx="8220076" cy="830997"/>
          </a:xfrm>
          <a:prstGeom prst="rect">
            <a:avLst/>
          </a:prstGeom>
          <a:noFill/>
        </p:spPr>
        <p:txBody>
          <a:bodyPr wrap="square" rtlCol="0">
            <a:spAutoFit/>
          </a:bodyPr>
          <a:lstStyle/>
          <a:p>
            <a:pPr algn="ctr"/>
            <a:r>
              <a:rPr lang="en-US" sz="2400" b="1" u="sng" dirty="0">
                <a:solidFill>
                  <a:schemeClr val="bg1"/>
                </a:solidFill>
              </a:rPr>
              <a:t>We choose Random Forest Classifier for building or model </a:t>
            </a:r>
          </a:p>
        </p:txBody>
      </p:sp>
    </p:spTree>
    <p:extLst>
      <p:ext uri="{BB962C8B-B14F-4D97-AF65-F5344CB8AC3E}">
        <p14:creationId xmlns:p14="http://schemas.microsoft.com/office/powerpoint/2010/main" val="209268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alpha val="73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0ACCEF0-B68F-04D7-CB5D-AB009B21BFE9}"/>
              </a:ext>
            </a:extLst>
          </p:cNvPr>
          <p:cNvSpPr>
            <a:spLocks noGrp="1"/>
          </p:cNvSpPr>
          <p:nvPr>
            <p:ph type="ctrTitle"/>
          </p:nvPr>
        </p:nvSpPr>
        <p:spPr>
          <a:xfrm>
            <a:off x="194855" y="843744"/>
            <a:ext cx="5548544" cy="891115"/>
          </a:xfrm>
        </p:spPr>
        <p:txBody>
          <a:bodyPr>
            <a:normAutofit fontScale="90000"/>
          </a:bodyPr>
          <a:lstStyle/>
          <a:p>
            <a:r>
              <a:rPr lang="en-US" u="sng" dirty="0">
                <a:solidFill>
                  <a:schemeClr val="bg1"/>
                </a:solidFill>
              </a:rPr>
              <a:t>Building Pipeline model</a:t>
            </a:r>
          </a:p>
        </p:txBody>
      </p:sp>
      <p:sp>
        <p:nvSpPr>
          <p:cNvPr id="6" name="TextBox 5">
            <a:extLst>
              <a:ext uri="{FF2B5EF4-FFF2-40B4-BE49-F238E27FC236}">
                <a16:creationId xmlns:a16="http://schemas.microsoft.com/office/drawing/2014/main" id="{F9362D51-6B94-3FC6-4A68-A0B9A41FF24C}"/>
              </a:ext>
            </a:extLst>
          </p:cNvPr>
          <p:cNvSpPr txBox="1"/>
          <p:nvPr/>
        </p:nvSpPr>
        <p:spPr>
          <a:xfrm>
            <a:off x="278606" y="2085886"/>
            <a:ext cx="6138862" cy="2031325"/>
          </a:xfrm>
          <a:prstGeom prst="rect">
            <a:avLst/>
          </a:prstGeom>
          <a:noFill/>
        </p:spPr>
        <p:txBody>
          <a:bodyPr wrap="square">
            <a:spAutoFit/>
          </a:bodyPr>
          <a:lstStyle/>
          <a:p>
            <a:pPr marL="285750" indent="-285750" algn="just">
              <a:buFont typeface="Arial" panose="020B0604020202020204" pitchFamily="34" charset="0"/>
              <a:buChar char="•"/>
            </a:pPr>
            <a:r>
              <a:rPr lang="en-US" dirty="0">
                <a:solidFill>
                  <a:schemeClr val="bg1"/>
                </a:solidFill>
                <a:latin typeface="Calibri" panose="020F0502020204030204" pitchFamily="34" charset="0"/>
              </a:rPr>
              <a:t>A machine learning pipeline created</a:t>
            </a:r>
          </a:p>
          <a:p>
            <a:pPr marL="285750" indent="-285750" algn="just">
              <a:buFont typeface="Arial" panose="020B0604020202020204" pitchFamily="34" charset="0"/>
              <a:buChar char="•"/>
            </a:pPr>
            <a:r>
              <a:rPr lang="en-US" dirty="0">
                <a:solidFill>
                  <a:schemeClr val="bg1"/>
                </a:solidFill>
                <a:latin typeface="Calibri" panose="020F0502020204030204" pitchFamily="34" charset="0"/>
              </a:rPr>
              <a:t>The pipeline created by putting the features involved in training the model that was intended to be used for our dataset and the classifier in sequenced steps. </a:t>
            </a:r>
          </a:p>
          <a:p>
            <a:pPr marL="285750" indent="-285750" algn="just">
              <a:buFont typeface="Arial" panose="020B0604020202020204" pitchFamily="34" charset="0"/>
              <a:buChar char="•"/>
            </a:pPr>
            <a:r>
              <a:rPr lang="en-US" dirty="0">
                <a:solidFill>
                  <a:schemeClr val="bg1"/>
                </a:solidFill>
                <a:latin typeface="Calibri" panose="020F0502020204030204" pitchFamily="34" charset="0"/>
              </a:rPr>
              <a:t>This process automated the workflow of machine learning. </a:t>
            </a:r>
          </a:p>
          <a:p>
            <a:pPr marL="285750" indent="-285750" algn="just">
              <a:buFont typeface="Arial" panose="020B0604020202020204" pitchFamily="34" charset="0"/>
              <a:buChar char="•"/>
            </a:pPr>
            <a:r>
              <a:rPr lang="en-US" dirty="0">
                <a:solidFill>
                  <a:schemeClr val="bg1"/>
                </a:solidFill>
                <a:latin typeface="Calibri" panose="020F0502020204030204" pitchFamily="34" charset="0"/>
              </a:rPr>
              <a:t>After creating the pipeline, we saved our pipeline model using the </a:t>
            </a:r>
            <a:r>
              <a:rPr lang="en-US" b="1" dirty="0">
                <a:solidFill>
                  <a:schemeClr val="bg1"/>
                </a:solidFill>
                <a:latin typeface="Calibri" panose="020F0502020204030204" pitchFamily="34" charset="0"/>
              </a:rPr>
              <a:t>pickle python library </a:t>
            </a:r>
            <a:r>
              <a:rPr lang="en-US" dirty="0">
                <a:solidFill>
                  <a:schemeClr val="bg1"/>
                </a:solidFill>
                <a:latin typeface="Calibri" panose="020F0502020204030204" pitchFamily="34" charset="0"/>
              </a:rPr>
              <a:t>to be reused afterwards</a:t>
            </a:r>
          </a:p>
        </p:txBody>
      </p:sp>
      <p:pic>
        <p:nvPicPr>
          <p:cNvPr id="8" name="Picture 7" descr="Diagram&#10;&#10;Description automatically generated with medium confidence">
            <a:extLst>
              <a:ext uri="{FF2B5EF4-FFF2-40B4-BE49-F238E27FC236}">
                <a16:creationId xmlns:a16="http://schemas.microsoft.com/office/drawing/2014/main" id="{5794D6ED-E229-5759-8C6A-4D3EEE6A5E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745" y="1651989"/>
            <a:ext cx="4519930" cy="3554022"/>
          </a:xfrm>
          <a:prstGeom prst="rect">
            <a:avLst/>
          </a:prstGeom>
          <a:ln w="15875">
            <a:solidFill>
              <a:srgbClr val="E48312"/>
            </a:solidFill>
          </a:ln>
        </p:spPr>
      </p:pic>
    </p:spTree>
    <p:extLst>
      <p:ext uri="{BB962C8B-B14F-4D97-AF65-F5344CB8AC3E}">
        <p14:creationId xmlns:p14="http://schemas.microsoft.com/office/powerpoint/2010/main" val="200103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314324" y="18257"/>
            <a:ext cx="5393360" cy="1325563"/>
          </a:xfrm>
        </p:spPr>
        <p:txBody>
          <a:bodyPr>
            <a:normAutofit/>
          </a:bodyPr>
          <a:lstStyle/>
          <a:p>
            <a:r>
              <a:rPr lang="en-US" dirty="0"/>
              <a:t>GUI Functioning </a:t>
            </a:r>
          </a:p>
        </p:txBody>
      </p:sp>
      <p:sp>
        <p:nvSpPr>
          <p:cNvPr id="4105" name="Freeform: Shape 4104">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07" name="Oval 4106">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Freeform: Shape 4108">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4111" name="Freeform: Shape 4110">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4113" name="Straight Connector 4112">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115" name="Freeform: Shape 4114">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17" name="Freeform: Shape 4116">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5" name="Content Placeholder 2">
            <a:extLst>
              <a:ext uri="{FF2B5EF4-FFF2-40B4-BE49-F238E27FC236}">
                <a16:creationId xmlns:a16="http://schemas.microsoft.com/office/drawing/2014/main" id="{DBEE3CF9-2978-8CAC-C668-61192E0C59BF}"/>
              </a:ext>
            </a:extLst>
          </p:cNvPr>
          <p:cNvSpPr>
            <a:spLocks noGrp="1"/>
          </p:cNvSpPr>
          <p:nvPr>
            <p:ph idx="1"/>
          </p:nvPr>
        </p:nvSpPr>
        <p:spPr>
          <a:xfrm>
            <a:off x="628855" y="1194992"/>
            <a:ext cx="5996871" cy="5811837"/>
          </a:xfrm>
        </p:spPr>
        <p:txBody>
          <a:bodyPr anchor="ctr">
            <a:normAutofit/>
          </a:bodyPr>
          <a:lstStyle/>
          <a:p>
            <a:pPr>
              <a:buFont typeface="Wingdings" panose="05000000000000000000" pitchFamily="2" charset="2"/>
              <a:buChar char="Ø"/>
            </a:pPr>
            <a:r>
              <a:rPr lang="en-US" sz="2000" dirty="0">
                <a:solidFill>
                  <a:schemeClr val="tx1">
                    <a:lumMod val="95000"/>
                    <a:lumOff val="5000"/>
                  </a:schemeClr>
                </a:solidFill>
              </a:rPr>
              <a:t>Admin use</a:t>
            </a:r>
          </a:p>
          <a:p>
            <a:r>
              <a:rPr lang="en-US" sz="2000" dirty="0">
                <a:solidFill>
                  <a:schemeClr val="tx1">
                    <a:lumMod val="50000"/>
                    <a:lumOff val="50000"/>
                  </a:schemeClr>
                </a:solidFill>
              </a:rPr>
              <a:t> Sign-in /Sign-up </a:t>
            </a:r>
          </a:p>
          <a:p>
            <a:r>
              <a:rPr lang="en-US" sz="2000" dirty="0">
                <a:solidFill>
                  <a:schemeClr val="tx1">
                    <a:lumMod val="50000"/>
                    <a:lumOff val="50000"/>
                  </a:schemeClr>
                </a:solidFill>
              </a:rPr>
              <a:t>Logout </a:t>
            </a:r>
          </a:p>
          <a:p>
            <a:pPr>
              <a:buFont typeface="Wingdings" panose="05000000000000000000" pitchFamily="2" charset="2"/>
              <a:buChar char="Ø"/>
            </a:pPr>
            <a:r>
              <a:rPr lang="en-US" sz="2000" dirty="0">
                <a:solidFill>
                  <a:schemeClr val="tx1">
                    <a:lumMod val="95000"/>
                    <a:lumOff val="5000"/>
                  </a:schemeClr>
                </a:solidFill>
              </a:rPr>
              <a:t>Home Page</a:t>
            </a:r>
          </a:p>
          <a:p>
            <a:r>
              <a:rPr lang="en-US" sz="2000" dirty="0">
                <a:solidFill>
                  <a:schemeClr val="tx1">
                    <a:lumMod val="50000"/>
                    <a:lumOff val="50000"/>
                  </a:schemeClr>
                </a:solidFill>
              </a:rPr>
              <a:t>Twitter Information </a:t>
            </a:r>
          </a:p>
          <a:p>
            <a:r>
              <a:rPr lang="en-US" sz="2000" dirty="0">
                <a:solidFill>
                  <a:schemeClr val="tx1">
                    <a:lumMod val="50000"/>
                    <a:lumOff val="50000"/>
                  </a:schemeClr>
                </a:solidFill>
              </a:rPr>
              <a:t>Objectives</a:t>
            </a:r>
          </a:p>
          <a:p>
            <a:r>
              <a:rPr lang="en-US" sz="2000" dirty="0">
                <a:solidFill>
                  <a:schemeClr val="tx1">
                    <a:lumMod val="50000"/>
                    <a:lumOff val="50000"/>
                  </a:schemeClr>
                </a:solidFill>
              </a:rPr>
              <a:t>Coding platform used</a:t>
            </a:r>
          </a:p>
          <a:p>
            <a:pPr>
              <a:buFont typeface="Wingdings" panose="05000000000000000000" pitchFamily="2" charset="2"/>
              <a:buChar char="Ø"/>
            </a:pPr>
            <a:r>
              <a:rPr lang="en-US" sz="2000" dirty="0">
                <a:solidFill>
                  <a:schemeClr val="tx1">
                    <a:lumMod val="95000"/>
                    <a:lumOff val="5000"/>
                  </a:schemeClr>
                </a:solidFill>
              </a:rPr>
              <a:t>Get Started </a:t>
            </a:r>
          </a:p>
          <a:p>
            <a:r>
              <a:rPr lang="en-US" sz="2000" dirty="0">
                <a:solidFill>
                  <a:schemeClr val="tx1">
                    <a:lumMod val="50000"/>
                    <a:lumOff val="50000"/>
                  </a:schemeClr>
                </a:solidFill>
              </a:rPr>
              <a:t>File input of Test data </a:t>
            </a:r>
          </a:p>
          <a:p>
            <a:r>
              <a:rPr lang="en-US" sz="2000" dirty="0">
                <a:solidFill>
                  <a:schemeClr val="tx1">
                    <a:lumMod val="50000"/>
                    <a:lumOff val="50000"/>
                  </a:schemeClr>
                </a:solidFill>
              </a:rPr>
              <a:t>No. of tweets to display in output </a:t>
            </a:r>
          </a:p>
          <a:p>
            <a:pPr>
              <a:buFont typeface="Wingdings" panose="05000000000000000000" pitchFamily="2" charset="2"/>
              <a:buChar char="Ø"/>
            </a:pPr>
            <a:r>
              <a:rPr lang="en-US" sz="2000" dirty="0">
                <a:solidFill>
                  <a:schemeClr val="tx1">
                    <a:lumMod val="95000"/>
                    <a:lumOff val="5000"/>
                  </a:schemeClr>
                </a:solidFill>
              </a:rPr>
              <a:t>Table showing info of tweet its labels and user information </a:t>
            </a:r>
          </a:p>
          <a:p>
            <a:pPr marL="0" indent="0">
              <a:buNone/>
            </a:pPr>
            <a:endParaRPr lang="en-US" sz="2000" dirty="0">
              <a:solidFill>
                <a:schemeClr val="tx1">
                  <a:lumMod val="50000"/>
                  <a:lumOff val="50000"/>
                </a:schemeClr>
              </a:solidFill>
            </a:endParaRPr>
          </a:p>
          <a:p>
            <a:pPr marL="0" indent="0" algn="ctr">
              <a:buNone/>
            </a:pPr>
            <a:r>
              <a:rPr lang="en-US" sz="2000" b="1" u="sng" dirty="0">
                <a:solidFill>
                  <a:schemeClr val="tx1">
                    <a:lumMod val="95000"/>
                    <a:lumOff val="5000"/>
                  </a:schemeClr>
                </a:solidFill>
              </a:rPr>
              <a:t>GUI run on Flask python on http://127.0.0.1:5000/</a:t>
            </a:r>
          </a:p>
          <a:p>
            <a:endParaRPr lang="en-US" sz="2000" dirty="0">
              <a:solidFill>
                <a:schemeClr val="tx1">
                  <a:lumMod val="50000"/>
                  <a:lumOff val="50000"/>
                </a:schemeClr>
              </a:solidFill>
            </a:endParaRPr>
          </a:p>
        </p:txBody>
      </p:sp>
      <p:pic>
        <p:nvPicPr>
          <p:cNvPr id="16" name="Picture 2" descr="Twitter Sentiment Analysis | Kaggle">
            <a:extLst>
              <a:ext uri="{FF2B5EF4-FFF2-40B4-BE49-F238E27FC236}">
                <a16:creationId xmlns:a16="http://schemas.microsoft.com/office/drawing/2014/main" id="{F874AE1F-5F5A-7D94-B467-DF8CFB0A97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 b="5"/>
          <a:stretch/>
        </p:blipFill>
        <p:spPr bwMode="auto">
          <a:xfrm>
            <a:off x="7686821" y="835470"/>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8906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314324" y="18257"/>
            <a:ext cx="5393360" cy="1325563"/>
          </a:xfrm>
        </p:spPr>
        <p:txBody>
          <a:bodyPr>
            <a:normAutofit/>
          </a:bodyPr>
          <a:lstStyle/>
          <a:p>
            <a:r>
              <a:rPr lang="en-US" dirty="0"/>
              <a:t>GUI Functioning</a:t>
            </a:r>
          </a:p>
        </p:txBody>
      </p:sp>
      <p:sp>
        <p:nvSpPr>
          <p:cNvPr id="4105" name="Freeform: Shape 4104">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07" name="Oval 4106">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Freeform: Shape 4108">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4111" name="Freeform: Shape 4110">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4113" name="Straight Connector 4112">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115" name="Freeform: Shape 4114">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17" name="Freeform: Shape 4116">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5" name="Content Placeholder 2">
            <a:extLst>
              <a:ext uri="{FF2B5EF4-FFF2-40B4-BE49-F238E27FC236}">
                <a16:creationId xmlns:a16="http://schemas.microsoft.com/office/drawing/2014/main" id="{DBEE3CF9-2978-8CAC-C668-61192E0C59BF}"/>
              </a:ext>
            </a:extLst>
          </p:cNvPr>
          <p:cNvSpPr>
            <a:spLocks noGrp="1"/>
          </p:cNvSpPr>
          <p:nvPr>
            <p:ph idx="1"/>
          </p:nvPr>
        </p:nvSpPr>
        <p:spPr>
          <a:xfrm>
            <a:off x="571850" y="1027906"/>
            <a:ext cx="5996871" cy="5811837"/>
          </a:xfrm>
        </p:spPr>
        <p:txBody>
          <a:bodyPr anchor="ctr">
            <a:normAutofit/>
          </a:bodyPr>
          <a:lstStyle/>
          <a:p>
            <a:pPr>
              <a:buFont typeface="Wingdings" panose="05000000000000000000" pitchFamily="2" charset="2"/>
              <a:buChar char="Ø"/>
            </a:pPr>
            <a:r>
              <a:rPr lang="en-US" sz="2000" dirty="0">
                <a:solidFill>
                  <a:schemeClr val="tx1">
                    <a:lumMod val="95000"/>
                    <a:lumOff val="5000"/>
                  </a:schemeClr>
                </a:solidFill>
              </a:rPr>
              <a:t>Flask </a:t>
            </a:r>
          </a:p>
          <a:p>
            <a:r>
              <a:rPr lang="en-US" sz="2000" dirty="0">
                <a:solidFill>
                  <a:schemeClr val="tx1">
                    <a:lumMod val="95000"/>
                    <a:lumOff val="5000"/>
                  </a:schemeClr>
                </a:solidFill>
              </a:rPr>
              <a:t>Small/lightweight python web framework</a:t>
            </a:r>
          </a:p>
          <a:p>
            <a:r>
              <a:rPr lang="en-US" sz="2000" dirty="0">
                <a:solidFill>
                  <a:schemeClr val="tx1">
                    <a:lumMod val="95000"/>
                    <a:lumOff val="5000"/>
                  </a:schemeClr>
                </a:solidFill>
              </a:rPr>
              <a:t>Development server and debugger</a:t>
            </a:r>
          </a:p>
          <a:p>
            <a:pPr marL="0" indent="0">
              <a:buNone/>
            </a:pPr>
            <a:r>
              <a:rPr lang="en-US" sz="2000" dirty="0">
                <a:solidFill>
                  <a:schemeClr val="tx1">
                    <a:lumMod val="50000"/>
                    <a:lumOff val="50000"/>
                  </a:schemeClr>
                </a:solidFill>
              </a:rPr>
              <a:t> </a:t>
            </a:r>
          </a:p>
          <a:p>
            <a:pPr>
              <a:buFont typeface="Wingdings" panose="05000000000000000000" pitchFamily="2" charset="2"/>
              <a:buChar char="Ø"/>
            </a:pPr>
            <a:r>
              <a:rPr lang="en-US" sz="2000" dirty="0">
                <a:solidFill>
                  <a:schemeClr val="tx1">
                    <a:lumMod val="95000"/>
                    <a:lumOff val="5000"/>
                  </a:schemeClr>
                </a:solidFill>
              </a:rPr>
              <a:t>Jinja2 templates</a:t>
            </a:r>
          </a:p>
          <a:p>
            <a:r>
              <a:rPr lang="en-US" sz="2000" dirty="0">
                <a:solidFill>
                  <a:schemeClr val="tx1">
                    <a:lumMod val="95000"/>
                    <a:lumOff val="5000"/>
                  </a:schemeClr>
                </a:solidFill>
              </a:rPr>
              <a:t>To create HTML, markup formats are returned to the user via an HTTP request.</a:t>
            </a:r>
          </a:p>
          <a:p>
            <a:endParaRPr lang="en-US" sz="2000" dirty="0">
              <a:solidFill>
                <a:schemeClr val="tx1">
                  <a:lumMod val="95000"/>
                  <a:lumOff val="5000"/>
                </a:schemeClr>
              </a:solidFill>
            </a:endParaRPr>
          </a:p>
          <a:p>
            <a:pPr>
              <a:buFont typeface="Wingdings" panose="05000000000000000000" pitchFamily="2" charset="2"/>
              <a:buChar char="Ø"/>
            </a:pPr>
            <a:r>
              <a:rPr lang="en-US" sz="2000" dirty="0">
                <a:solidFill>
                  <a:schemeClr val="tx1">
                    <a:lumMod val="95000"/>
                    <a:lumOff val="5000"/>
                  </a:schemeClr>
                </a:solidFill>
              </a:rPr>
              <a:t>WSGI</a:t>
            </a:r>
          </a:p>
          <a:p>
            <a:r>
              <a:rPr lang="en-US" sz="2000" dirty="0">
                <a:solidFill>
                  <a:schemeClr val="tx1">
                    <a:lumMod val="95000"/>
                    <a:lumOff val="5000"/>
                  </a:schemeClr>
                </a:solidFill>
              </a:rPr>
              <a:t>Interface between web servers and web apps</a:t>
            </a:r>
          </a:p>
          <a:p>
            <a:pPr>
              <a:buFont typeface="Wingdings" panose="05000000000000000000" pitchFamily="2" charset="2"/>
              <a:buChar char="Ø"/>
            </a:pPr>
            <a:endParaRPr lang="en-US" sz="2000" dirty="0">
              <a:solidFill>
                <a:schemeClr val="tx1">
                  <a:lumMod val="50000"/>
                  <a:lumOff val="50000"/>
                </a:schemeClr>
              </a:solidFill>
            </a:endParaRPr>
          </a:p>
        </p:txBody>
      </p:sp>
      <p:pic>
        <p:nvPicPr>
          <p:cNvPr id="16" name="Picture 2" descr="Twitter Sentiment Analysis | Kaggle">
            <a:extLst>
              <a:ext uri="{FF2B5EF4-FFF2-40B4-BE49-F238E27FC236}">
                <a16:creationId xmlns:a16="http://schemas.microsoft.com/office/drawing/2014/main" id="{F874AE1F-5F5A-7D94-B467-DF8CFB0A97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 b="5"/>
          <a:stretch/>
        </p:blipFill>
        <p:spPr bwMode="auto">
          <a:xfrm>
            <a:off x="7686821" y="835470"/>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4747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0C12-FAB0-30E6-48EE-F32300E1B48D}"/>
              </a:ext>
            </a:extLst>
          </p:cNvPr>
          <p:cNvSpPr txBox="1">
            <a:spLocks/>
          </p:cNvSpPr>
          <p:nvPr/>
        </p:nvSpPr>
        <p:spPr>
          <a:xfrm>
            <a:off x="314324" y="480076"/>
            <a:ext cx="4737967" cy="75759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GUI Functioning </a:t>
            </a:r>
            <a:endParaRPr lang="en-US" dirty="0"/>
          </a:p>
        </p:txBody>
      </p:sp>
      <p:pic>
        <p:nvPicPr>
          <p:cNvPr id="3" name="Picture 2" descr="Graphical user interface&#10;&#10;Description automatically generated">
            <a:extLst>
              <a:ext uri="{FF2B5EF4-FFF2-40B4-BE49-F238E27FC236}">
                <a16:creationId xmlns:a16="http://schemas.microsoft.com/office/drawing/2014/main" id="{DC01DBF3-937A-5BEC-8815-E7DF88164BB3}"/>
              </a:ext>
            </a:extLst>
          </p:cNvPr>
          <p:cNvPicPr>
            <a:picLocks noChangeAspect="1"/>
          </p:cNvPicPr>
          <p:nvPr/>
        </p:nvPicPr>
        <p:blipFill>
          <a:blip r:embed="rId2"/>
          <a:stretch>
            <a:fillRect/>
          </a:stretch>
        </p:blipFill>
        <p:spPr>
          <a:xfrm>
            <a:off x="144176" y="2305050"/>
            <a:ext cx="5484955" cy="3740727"/>
          </a:xfrm>
          <a:prstGeom prst="rect">
            <a:avLst/>
          </a:prstGeom>
        </p:spPr>
      </p:pic>
      <p:pic>
        <p:nvPicPr>
          <p:cNvPr id="8" name="Picture 7" descr="Graphical user interface, website&#10;&#10;Description automatically generated">
            <a:extLst>
              <a:ext uri="{FF2B5EF4-FFF2-40B4-BE49-F238E27FC236}">
                <a16:creationId xmlns:a16="http://schemas.microsoft.com/office/drawing/2014/main" id="{1B78AFC4-886C-D5B0-1BC8-AA2188C7CEF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7074" y="1653858"/>
            <a:ext cx="6000750" cy="4293235"/>
          </a:xfrm>
          <a:prstGeom prst="rect">
            <a:avLst/>
          </a:prstGeom>
          <a:noFill/>
          <a:ln>
            <a:noFill/>
          </a:ln>
        </p:spPr>
      </p:pic>
      <p:sp>
        <p:nvSpPr>
          <p:cNvPr id="9" name="Rectangle: Rounded Corners 8">
            <a:extLst>
              <a:ext uri="{FF2B5EF4-FFF2-40B4-BE49-F238E27FC236}">
                <a16:creationId xmlns:a16="http://schemas.microsoft.com/office/drawing/2014/main" id="{8057F4EB-160F-36FF-E3B0-B1BC537A65F1}"/>
              </a:ext>
            </a:extLst>
          </p:cNvPr>
          <p:cNvSpPr/>
          <p:nvPr/>
        </p:nvSpPr>
        <p:spPr>
          <a:xfrm>
            <a:off x="1645082" y="1653858"/>
            <a:ext cx="2076450" cy="55594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Sign-in/Sign-up</a:t>
            </a:r>
          </a:p>
        </p:txBody>
      </p:sp>
      <p:sp>
        <p:nvSpPr>
          <p:cNvPr id="10" name="Rectangle: Rounded Corners 9">
            <a:extLst>
              <a:ext uri="{FF2B5EF4-FFF2-40B4-BE49-F238E27FC236}">
                <a16:creationId xmlns:a16="http://schemas.microsoft.com/office/drawing/2014/main" id="{5CD1147C-2F46-6606-FC62-FB2AD02BBC72}"/>
              </a:ext>
            </a:extLst>
          </p:cNvPr>
          <p:cNvSpPr/>
          <p:nvPr/>
        </p:nvSpPr>
        <p:spPr>
          <a:xfrm>
            <a:off x="7939663" y="959703"/>
            <a:ext cx="2076450" cy="55594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About Us</a:t>
            </a:r>
          </a:p>
        </p:txBody>
      </p:sp>
    </p:spTree>
    <p:extLst>
      <p:ext uri="{BB962C8B-B14F-4D97-AF65-F5344CB8AC3E}">
        <p14:creationId xmlns:p14="http://schemas.microsoft.com/office/powerpoint/2010/main" val="2735469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0C12-FAB0-30E6-48EE-F32300E1B48D}"/>
              </a:ext>
            </a:extLst>
          </p:cNvPr>
          <p:cNvSpPr txBox="1">
            <a:spLocks/>
          </p:cNvSpPr>
          <p:nvPr/>
        </p:nvSpPr>
        <p:spPr>
          <a:xfrm>
            <a:off x="314324" y="480076"/>
            <a:ext cx="4737967" cy="75759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GUI Functioning </a:t>
            </a:r>
            <a:endParaRPr lang="en-US" dirty="0"/>
          </a:p>
        </p:txBody>
      </p:sp>
      <p:pic>
        <p:nvPicPr>
          <p:cNvPr id="6" name="Picture 5" descr="Graphical user interface&#10;&#10;Description automatically generated">
            <a:extLst>
              <a:ext uri="{FF2B5EF4-FFF2-40B4-BE49-F238E27FC236}">
                <a16:creationId xmlns:a16="http://schemas.microsoft.com/office/drawing/2014/main" id="{07FB7F74-EA49-0694-2944-02041F7F0FE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19700" y="480076"/>
            <a:ext cx="5476875" cy="6134680"/>
          </a:xfrm>
          <a:prstGeom prst="rect">
            <a:avLst/>
          </a:prstGeom>
          <a:noFill/>
          <a:ln>
            <a:noFill/>
          </a:ln>
        </p:spPr>
      </p:pic>
      <p:sp>
        <p:nvSpPr>
          <p:cNvPr id="7" name="Rectangle: Rounded Corners 6">
            <a:extLst>
              <a:ext uri="{FF2B5EF4-FFF2-40B4-BE49-F238E27FC236}">
                <a16:creationId xmlns:a16="http://schemas.microsoft.com/office/drawing/2014/main" id="{FE68CC74-3124-F9EF-CA06-A6DA4BB0CFD7}"/>
              </a:ext>
            </a:extLst>
          </p:cNvPr>
          <p:cNvSpPr/>
          <p:nvPr/>
        </p:nvSpPr>
        <p:spPr>
          <a:xfrm>
            <a:off x="2311832" y="3073083"/>
            <a:ext cx="2076450" cy="55594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Home Page</a:t>
            </a:r>
          </a:p>
        </p:txBody>
      </p:sp>
    </p:spTree>
    <p:extLst>
      <p:ext uri="{BB962C8B-B14F-4D97-AF65-F5344CB8AC3E}">
        <p14:creationId xmlns:p14="http://schemas.microsoft.com/office/powerpoint/2010/main" val="2293794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0C12-FAB0-30E6-48EE-F32300E1B48D}"/>
              </a:ext>
            </a:extLst>
          </p:cNvPr>
          <p:cNvSpPr txBox="1">
            <a:spLocks/>
          </p:cNvSpPr>
          <p:nvPr/>
        </p:nvSpPr>
        <p:spPr>
          <a:xfrm>
            <a:off x="314324" y="480076"/>
            <a:ext cx="4737967" cy="75759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GUI Functioning </a:t>
            </a:r>
            <a:endParaRPr lang="en-US" dirty="0"/>
          </a:p>
        </p:txBody>
      </p:sp>
      <p:sp>
        <p:nvSpPr>
          <p:cNvPr id="7" name="Rectangle: Rounded Corners 6">
            <a:extLst>
              <a:ext uri="{FF2B5EF4-FFF2-40B4-BE49-F238E27FC236}">
                <a16:creationId xmlns:a16="http://schemas.microsoft.com/office/drawing/2014/main" id="{FE68CC74-3124-F9EF-CA06-A6DA4BB0CFD7}"/>
              </a:ext>
            </a:extLst>
          </p:cNvPr>
          <p:cNvSpPr/>
          <p:nvPr/>
        </p:nvSpPr>
        <p:spPr>
          <a:xfrm>
            <a:off x="5052291" y="1657213"/>
            <a:ext cx="2076450" cy="55594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Get Testing Data</a:t>
            </a:r>
          </a:p>
        </p:txBody>
      </p:sp>
      <p:pic>
        <p:nvPicPr>
          <p:cNvPr id="5" name="Picture 4" descr="Graphical user interface, website&#10;&#10;Description automatically generated">
            <a:extLst>
              <a:ext uri="{FF2B5EF4-FFF2-40B4-BE49-F238E27FC236}">
                <a16:creationId xmlns:a16="http://schemas.microsoft.com/office/drawing/2014/main" id="{D03D284D-3168-1C99-BE08-0243103768EF}"/>
              </a:ext>
            </a:extLst>
          </p:cNvPr>
          <p:cNvPicPr>
            <a:picLocks noChangeAspect="1"/>
          </p:cNvPicPr>
          <p:nvPr/>
        </p:nvPicPr>
        <p:blipFill>
          <a:blip r:embed="rId2"/>
          <a:stretch>
            <a:fillRect/>
          </a:stretch>
        </p:blipFill>
        <p:spPr>
          <a:xfrm>
            <a:off x="3256684" y="2632694"/>
            <a:ext cx="6000750" cy="3745230"/>
          </a:xfrm>
          <a:prstGeom prst="rect">
            <a:avLst/>
          </a:prstGeom>
        </p:spPr>
      </p:pic>
    </p:spTree>
    <p:extLst>
      <p:ext uri="{BB962C8B-B14F-4D97-AF65-F5344CB8AC3E}">
        <p14:creationId xmlns:p14="http://schemas.microsoft.com/office/powerpoint/2010/main" val="2760598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0C12-FAB0-30E6-48EE-F32300E1B48D}"/>
              </a:ext>
            </a:extLst>
          </p:cNvPr>
          <p:cNvSpPr txBox="1">
            <a:spLocks/>
          </p:cNvSpPr>
          <p:nvPr/>
        </p:nvSpPr>
        <p:spPr>
          <a:xfrm>
            <a:off x="314324" y="480076"/>
            <a:ext cx="4737967" cy="75759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GUI Functioning </a:t>
            </a:r>
            <a:endParaRPr lang="en-US" dirty="0"/>
          </a:p>
        </p:txBody>
      </p:sp>
      <p:sp>
        <p:nvSpPr>
          <p:cNvPr id="7" name="Rectangle: Rounded Corners 6">
            <a:extLst>
              <a:ext uri="{FF2B5EF4-FFF2-40B4-BE49-F238E27FC236}">
                <a16:creationId xmlns:a16="http://schemas.microsoft.com/office/drawing/2014/main" id="{FE68CC74-3124-F9EF-CA06-A6DA4BB0CFD7}"/>
              </a:ext>
            </a:extLst>
          </p:cNvPr>
          <p:cNvSpPr/>
          <p:nvPr/>
        </p:nvSpPr>
        <p:spPr>
          <a:xfrm>
            <a:off x="5052291" y="1657213"/>
            <a:ext cx="2076450" cy="55594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Output Showing</a:t>
            </a:r>
          </a:p>
        </p:txBody>
      </p:sp>
      <p:pic>
        <p:nvPicPr>
          <p:cNvPr id="4" name="Picture 3">
            <a:extLst>
              <a:ext uri="{FF2B5EF4-FFF2-40B4-BE49-F238E27FC236}">
                <a16:creationId xmlns:a16="http://schemas.microsoft.com/office/drawing/2014/main" id="{285966A4-E216-FA3B-20D5-32AAEE305AE2}"/>
              </a:ext>
            </a:extLst>
          </p:cNvPr>
          <p:cNvPicPr>
            <a:picLocks noChangeAspect="1"/>
          </p:cNvPicPr>
          <p:nvPr/>
        </p:nvPicPr>
        <p:blipFill rotWithShape="1">
          <a:blip r:embed="rId2"/>
          <a:srcRect b="8665"/>
          <a:stretch/>
        </p:blipFill>
        <p:spPr>
          <a:xfrm>
            <a:off x="0" y="2632694"/>
            <a:ext cx="12192000" cy="3283473"/>
          </a:xfrm>
          <a:prstGeom prst="rect">
            <a:avLst/>
          </a:prstGeom>
        </p:spPr>
      </p:pic>
    </p:spTree>
    <p:extLst>
      <p:ext uri="{BB962C8B-B14F-4D97-AF65-F5344CB8AC3E}">
        <p14:creationId xmlns:p14="http://schemas.microsoft.com/office/powerpoint/2010/main" val="1911721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alpha val="73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A1355B0-FF1A-61C2-F1CD-6A91E343C6DA}"/>
              </a:ext>
            </a:extLst>
          </p:cNvPr>
          <p:cNvSpPr txBox="1">
            <a:spLocks/>
          </p:cNvSpPr>
          <p:nvPr/>
        </p:nvSpPr>
        <p:spPr>
          <a:xfrm>
            <a:off x="1" y="1"/>
            <a:ext cx="4006392" cy="6858000"/>
          </a:xfrm>
          <a:prstGeom prst="rect">
            <a:avLst/>
          </a:prstGeom>
          <a:solidFill>
            <a:srgbClr val="E48312"/>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endParaRPr lang="en-US" dirty="0">
              <a:solidFill>
                <a:schemeClr val="bg1"/>
              </a:solidFill>
            </a:endParaRPr>
          </a:p>
          <a:p>
            <a:endParaRPr lang="en-US" dirty="0">
              <a:solidFill>
                <a:schemeClr val="bg1"/>
              </a:solidFill>
            </a:endParaRPr>
          </a:p>
          <a:p>
            <a:endParaRPr lang="en-US" dirty="0">
              <a:solidFill>
                <a:schemeClr val="bg1"/>
              </a:solidFill>
            </a:endParaRPr>
          </a:p>
          <a:p>
            <a:r>
              <a:rPr lang="en-US" sz="4800" u="sng" dirty="0"/>
              <a:t>Conclusion</a:t>
            </a:r>
          </a:p>
        </p:txBody>
      </p:sp>
      <p:graphicFrame>
        <p:nvGraphicFramePr>
          <p:cNvPr id="12" name="Content Placeholder 2">
            <a:extLst>
              <a:ext uri="{FF2B5EF4-FFF2-40B4-BE49-F238E27FC236}">
                <a16:creationId xmlns:a16="http://schemas.microsoft.com/office/drawing/2014/main" id="{DC8B8F8A-7C29-1CAD-4788-7AC1054E7AB8}"/>
              </a:ext>
            </a:extLst>
          </p:cNvPr>
          <p:cNvGraphicFramePr/>
          <p:nvPr>
            <p:extLst>
              <p:ext uri="{D42A27DB-BD31-4B8C-83A1-F6EECF244321}">
                <p14:modId xmlns:p14="http://schemas.microsoft.com/office/powerpoint/2010/main" val="4193907032"/>
              </p:ext>
            </p:extLst>
          </p:nvPr>
        </p:nvGraphicFramePr>
        <p:xfrm>
          <a:off x="5248656" y="1213566"/>
          <a:ext cx="6665976" cy="49403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7967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alpha val="60000"/>
          </a:schemeClr>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77CA21D-E06E-BFE8-51E1-09F82749B308}"/>
              </a:ext>
            </a:extLst>
          </p:cNvPr>
          <p:cNvSpPr txBox="1">
            <a:spLocks/>
          </p:cNvSpPr>
          <p:nvPr/>
        </p:nvSpPr>
        <p:spPr>
          <a:xfrm>
            <a:off x="466435" y="310718"/>
            <a:ext cx="4992255" cy="15361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solidFill>
                  <a:schemeClr val="bg1"/>
                </a:solidFill>
              </a:rPr>
              <a:t>Group Member Contribution </a:t>
            </a:r>
          </a:p>
        </p:txBody>
      </p:sp>
      <p:sp>
        <p:nvSpPr>
          <p:cNvPr id="4" name="Content Placeholder 2">
            <a:extLst>
              <a:ext uri="{FF2B5EF4-FFF2-40B4-BE49-F238E27FC236}">
                <a16:creationId xmlns:a16="http://schemas.microsoft.com/office/drawing/2014/main" id="{79E870C0-9FFC-A7DB-76E3-1846859BA4F6}"/>
              </a:ext>
            </a:extLst>
          </p:cNvPr>
          <p:cNvSpPr>
            <a:spLocks noGrp="1"/>
          </p:cNvSpPr>
          <p:nvPr>
            <p:ph idx="1"/>
          </p:nvPr>
        </p:nvSpPr>
        <p:spPr>
          <a:xfrm>
            <a:off x="466435" y="2176082"/>
            <a:ext cx="6907726" cy="4048092"/>
          </a:xfrm>
          <a:noFill/>
        </p:spPr>
        <p:txBody>
          <a:bodyPr anchor="t">
            <a:normAutofit/>
          </a:bodyPr>
          <a:lstStyle/>
          <a:p>
            <a:pPr lvl="0">
              <a:buFont typeface="Wingdings" panose="05000000000000000000" pitchFamily="2" charset="2"/>
              <a:buChar char="Ø"/>
            </a:pPr>
            <a:r>
              <a:rPr lang="en-US" sz="2000" dirty="0">
                <a:solidFill>
                  <a:schemeClr val="bg1"/>
                </a:solidFill>
              </a:rPr>
              <a:t>Data Gathering, Annotation and Documentation – All members</a:t>
            </a:r>
          </a:p>
          <a:p>
            <a:pPr>
              <a:buFont typeface="Wingdings" panose="05000000000000000000" pitchFamily="2" charset="2"/>
              <a:buChar char="Ø"/>
            </a:pPr>
            <a:r>
              <a:rPr lang="en-US" sz="2000" b="1" dirty="0">
                <a:solidFill>
                  <a:schemeClr val="bg1"/>
                </a:solidFill>
              </a:rPr>
              <a:t>Daniyal Azfar</a:t>
            </a:r>
          </a:p>
          <a:p>
            <a:pPr marL="0" indent="0">
              <a:buNone/>
            </a:pPr>
            <a:r>
              <a:rPr lang="en-US" sz="2000" dirty="0">
                <a:solidFill>
                  <a:schemeClr val="bg1"/>
                </a:solidFill>
              </a:rPr>
              <a:t>    Data extraction with web scraping</a:t>
            </a:r>
          </a:p>
          <a:p>
            <a:pPr>
              <a:buFont typeface="Wingdings" panose="05000000000000000000" pitchFamily="2" charset="2"/>
              <a:buChar char="Ø"/>
            </a:pPr>
            <a:r>
              <a:rPr lang="en-US" sz="2000" b="1" dirty="0">
                <a:solidFill>
                  <a:schemeClr val="bg1"/>
                </a:solidFill>
              </a:rPr>
              <a:t> Raaz Khan</a:t>
            </a:r>
          </a:p>
          <a:p>
            <a:pPr marL="0" lvl="0" indent="0">
              <a:buNone/>
            </a:pPr>
            <a:r>
              <a:rPr lang="en-US" sz="2000" dirty="0">
                <a:solidFill>
                  <a:schemeClr val="bg1"/>
                </a:solidFill>
              </a:rPr>
              <a:t>    Data Pre-processing</a:t>
            </a:r>
          </a:p>
          <a:p>
            <a:pPr>
              <a:buFont typeface="Wingdings" panose="05000000000000000000" pitchFamily="2" charset="2"/>
              <a:buChar char="Ø"/>
            </a:pPr>
            <a:r>
              <a:rPr lang="en-US" sz="2000" b="1" dirty="0">
                <a:solidFill>
                  <a:schemeClr val="bg1"/>
                </a:solidFill>
              </a:rPr>
              <a:t> Arsal Sana</a:t>
            </a:r>
          </a:p>
          <a:p>
            <a:pPr marL="0" indent="0">
              <a:buNone/>
            </a:pPr>
            <a:r>
              <a:rPr lang="en-US" sz="2000" dirty="0">
                <a:solidFill>
                  <a:schemeClr val="bg1"/>
                </a:solidFill>
              </a:rPr>
              <a:t>    Model testing and training</a:t>
            </a:r>
          </a:p>
          <a:p>
            <a:pPr>
              <a:buFont typeface="Wingdings" panose="05000000000000000000" pitchFamily="2" charset="2"/>
              <a:buChar char="Ø"/>
            </a:pPr>
            <a:r>
              <a:rPr lang="en-US" b="1" dirty="0">
                <a:solidFill>
                  <a:schemeClr val="bg1"/>
                </a:solidFill>
              </a:rPr>
              <a:t>Arsalan Javed</a:t>
            </a:r>
            <a:endParaRPr lang="en-US" sz="2000" b="1" dirty="0">
              <a:solidFill>
                <a:schemeClr val="bg1"/>
              </a:solidFill>
            </a:endParaRPr>
          </a:p>
          <a:p>
            <a:pPr marL="0" lvl="0" indent="0">
              <a:buNone/>
            </a:pPr>
            <a:r>
              <a:rPr lang="en-US" sz="2000" dirty="0">
                <a:solidFill>
                  <a:schemeClr val="bg1"/>
                </a:solidFill>
              </a:rPr>
              <a:t>  Features extraction, model </a:t>
            </a:r>
            <a:r>
              <a:rPr lang="en-US" dirty="0">
                <a:solidFill>
                  <a:schemeClr val="bg1"/>
                </a:solidFill>
              </a:rPr>
              <a:t>deployment and GUI</a:t>
            </a:r>
            <a:endParaRPr lang="en-US" sz="2000" dirty="0">
              <a:solidFill>
                <a:schemeClr val="bg1"/>
              </a:solidFill>
            </a:endParaRPr>
          </a:p>
          <a:p>
            <a:pPr marL="0" indent="0">
              <a:buNone/>
            </a:pPr>
            <a:endParaRPr lang="en-US" sz="1300" dirty="0">
              <a:solidFill>
                <a:schemeClr val="bg1"/>
              </a:solidFill>
            </a:endParaRPr>
          </a:p>
          <a:p>
            <a:pPr marL="0" lvl="0" indent="0">
              <a:buNone/>
            </a:pPr>
            <a:endParaRPr lang="en-US" sz="1300" dirty="0">
              <a:solidFill>
                <a:schemeClr val="bg1"/>
              </a:solidFill>
            </a:endParaRPr>
          </a:p>
          <a:p>
            <a:pPr lvl="0"/>
            <a:endParaRPr lang="en-US" sz="1300" dirty="0">
              <a:solidFill>
                <a:schemeClr val="bg1"/>
              </a:solidFill>
            </a:endParaRPr>
          </a:p>
          <a:p>
            <a:pPr lvl="0"/>
            <a:endParaRPr lang="en-US" sz="1300" dirty="0">
              <a:solidFill>
                <a:schemeClr val="bg1"/>
              </a:solidFill>
            </a:endParaRPr>
          </a:p>
          <a:p>
            <a:pPr lvl="0"/>
            <a:endParaRPr lang="en-US" sz="1300" dirty="0">
              <a:solidFill>
                <a:schemeClr val="bg1"/>
              </a:solidFill>
            </a:endParaRPr>
          </a:p>
        </p:txBody>
      </p:sp>
      <p:pic>
        <p:nvPicPr>
          <p:cNvPr id="5" name="Graphic 4" descr="Robot">
            <a:extLst>
              <a:ext uri="{FF2B5EF4-FFF2-40B4-BE49-F238E27FC236}">
                <a16:creationId xmlns:a16="http://schemas.microsoft.com/office/drawing/2014/main" id="{4DF5AC9B-8F55-C185-7133-D52F23AC66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58299" y="1078782"/>
            <a:ext cx="4134103" cy="4134103"/>
          </a:xfrm>
          <a:prstGeom prst="rect">
            <a:avLst/>
          </a:prstGeom>
          <a:effectLst>
            <a:glow rad="101600">
              <a:schemeClr val="accent1">
                <a:satMod val="175000"/>
                <a:alpha val="40000"/>
              </a:schemeClr>
            </a:glow>
            <a:outerShdw blurRad="50800" dist="38100" dir="5400000" algn="t" rotWithShape="0">
              <a:prstClr val="black">
                <a:alpha val="40000"/>
              </a:prstClr>
            </a:outerShdw>
          </a:effectLst>
        </p:spPr>
      </p:pic>
    </p:spTree>
    <p:extLst>
      <p:ext uri="{BB962C8B-B14F-4D97-AF65-F5344CB8AC3E}">
        <p14:creationId xmlns:p14="http://schemas.microsoft.com/office/powerpoint/2010/main" val="200747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wipe(down)">
                                      <p:cBhvr>
                                        <p:cTn id="15" dur="500"/>
                                        <p:tgtEl>
                                          <p:spTgt spid="4">
                                            <p:txEl>
                                              <p:pRg st="1" end="1"/>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wipe(down)">
                                      <p:cBhvr>
                                        <p:cTn id="18" dur="500"/>
                                        <p:tgtEl>
                                          <p:spTgt spid="4">
                                            <p:txEl>
                                              <p:pRg st="2" end="2"/>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wipe(down)">
                                      <p:cBhvr>
                                        <p:cTn id="21" dur="500"/>
                                        <p:tgtEl>
                                          <p:spTgt spid="4">
                                            <p:txEl>
                                              <p:pRg st="3" end="3"/>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wipe(down)">
                                      <p:cBhvr>
                                        <p:cTn id="24" dur="500"/>
                                        <p:tgtEl>
                                          <p:spTgt spid="4">
                                            <p:txEl>
                                              <p:pRg st="4" end="4"/>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wipe(down)">
                                      <p:cBhvr>
                                        <p:cTn id="27" dur="500"/>
                                        <p:tgtEl>
                                          <p:spTgt spid="4">
                                            <p:txEl>
                                              <p:pRg st="5" end="5"/>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wipe(down)">
                                      <p:cBhvr>
                                        <p:cTn id="30" dur="500"/>
                                        <p:tgtEl>
                                          <p:spTgt spid="4">
                                            <p:txEl>
                                              <p:pRg st="6" end="6"/>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wipe(down)">
                                      <p:cBhvr>
                                        <p:cTn id="33" dur="500"/>
                                        <p:tgtEl>
                                          <p:spTgt spid="4">
                                            <p:txEl>
                                              <p:pRg st="7" end="7"/>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wipe(down)">
                                      <p:cBhvr>
                                        <p:cTn id="36"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alpha val="73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0ACCEF0-B68F-04D7-CB5D-AB009B21BFE9}"/>
              </a:ext>
            </a:extLst>
          </p:cNvPr>
          <p:cNvSpPr>
            <a:spLocks noGrp="1"/>
          </p:cNvSpPr>
          <p:nvPr>
            <p:ph type="ctrTitle"/>
          </p:nvPr>
        </p:nvSpPr>
        <p:spPr>
          <a:xfrm>
            <a:off x="194855" y="843744"/>
            <a:ext cx="5548544" cy="891115"/>
          </a:xfrm>
        </p:spPr>
        <p:txBody>
          <a:bodyPr>
            <a:normAutofit/>
          </a:bodyPr>
          <a:lstStyle/>
          <a:p>
            <a:r>
              <a:rPr lang="en-US" u="sng" dirty="0">
                <a:solidFill>
                  <a:schemeClr val="bg1"/>
                </a:solidFill>
              </a:rPr>
              <a:t>Future Work </a:t>
            </a:r>
          </a:p>
        </p:txBody>
      </p:sp>
      <p:graphicFrame>
        <p:nvGraphicFramePr>
          <p:cNvPr id="4" name="Content Placeholder 2">
            <a:extLst>
              <a:ext uri="{FF2B5EF4-FFF2-40B4-BE49-F238E27FC236}">
                <a16:creationId xmlns:a16="http://schemas.microsoft.com/office/drawing/2014/main" id="{32566489-1E55-4344-9618-71828E834AFA}"/>
              </a:ext>
            </a:extLst>
          </p:cNvPr>
          <p:cNvGraphicFramePr>
            <a:graphicFrameLocks/>
          </p:cNvGraphicFramePr>
          <p:nvPr>
            <p:extLst>
              <p:ext uri="{D42A27DB-BD31-4B8C-83A1-F6EECF244321}">
                <p14:modId xmlns:p14="http://schemas.microsoft.com/office/powerpoint/2010/main" val="13632416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585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alpha val="73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0ACCEF0-B68F-04D7-CB5D-AB009B21BFE9}"/>
              </a:ext>
            </a:extLst>
          </p:cNvPr>
          <p:cNvSpPr>
            <a:spLocks noGrp="1"/>
          </p:cNvSpPr>
          <p:nvPr>
            <p:ph type="ctrTitle"/>
          </p:nvPr>
        </p:nvSpPr>
        <p:spPr>
          <a:xfrm>
            <a:off x="1" y="0"/>
            <a:ext cx="3592286" cy="6858000"/>
          </a:xfrm>
          <a:solidFill>
            <a:srgbClr val="E48312"/>
          </a:solidFill>
        </p:spPr>
        <p:txBody>
          <a:bodyPr>
            <a:normAutofit/>
          </a:bodyPr>
          <a:lstStyle/>
          <a:p>
            <a:r>
              <a:rPr lang="en-US" sz="4800" u="sng" dirty="0"/>
              <a:t>Challenges</a:t>
            </a:r>
            <a:br>
              <a:rPr lang="en-US" sz="4800" u="sng" dirty="0">
                <a:solidFill>
                  <a:schemeClr val="bg1"/>
                </a:solidFill>
              </a:rPr>
            </a:br>
            <a:br>
              <a:rPr lang="en-US" sz="4800" u="sng" dirty="0">
                <a:solidFill>
                  <a:schemeClr val="bg1"/>
                </a:solidFill>
              </a:rPr>
            </a:br>
            <a:br>
              <a:rPr lang="en-US" sz="4800" u="sng" dirty="0">
                <a:solidFill>
                  <a:schemeClr val="bg1"/>
                </a:solidFill>
              </a:rPr>
            </a:br>
            <a:br>
              <a:rPr lang="en-US" sz="4800" u="sng" dirty="0">
                <a:solidFill>
                  <a:schemeClr val="bg1"/>
                </a:solidFill>
              </a:rPr>
            </a:br>
            <a:br>
              <a:rPr lang="en-US" sz="4800" u="sng" dirty="0">
                <a:solidFill>
                  <a:schemeClr val="bg1"/>
                </a:solidFill>
              </a:rPr>
            </a:br>
            <a:endParaRPr lang="en-US" sz="4800" u="sng" dirty="0">
              <a:solidFill>
                <a:schemeClr val="bg1"/>
              </a:solidFill>
            </a:endParaRPr>
          </a:p>
        </p:txBody>
      </p:sp>
      <p:sp>
        <p:nvSpPr>
          <p:cNvPr id="6" name="TextBox 5">
            <a:extLst>
              <a:ext uri="{FF2B5EF4-FFF2-40B4-BE49-F238E27FC236}">
                <a16:creationId xmlns:a16="http://schemas.microsoft.com/office/drawing/2014/main" id="{147447D7-3812-425C-17F7-ECB51E5DFC7C}"/>
              </a:ext>
            </a:extLst>
          </p:cNvPr>
          <p:cNvSpPr txBox="1"/>
          <p:nvPr/>
        </p:nvSpPr>
        <p:spPr>
          <a:xfrm>
            <a:off x="4138963" y="145472"/>
            <a:ext cx="7647709" cy="7817525"/>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latin typeface="Calibri" panose="020F0502020204030204" pitchFamily="34" charset="0"/>
              </a:rPr>
              <a:t>Tweepy Account access</a:t>
            </a:r>
          </a:p>
          <a:p>
            <a:r>
              <a:rPr lang="en-US" sz="1600" dirty="0">
                <a:solidFill>
                  <a:schemeClr val="bg1"/>
                </a:solidFill>
                <a:latin typeface="Calibri" panose="020F0502020204030204" pitchFamily="34" charset="0"/>
              </a:rPr>
              <a:t>        </a:t>
            </a:r>
            <a:r>
              <a:rPr lang="en-US" sz="1600" dirty="0">
                <a:solidFill>
                  <a:schemeClr val="bg1">
                    <a:lumMod val="95000"/>
                    <a:lumOff val="5000"/>
                  </a:schemeClr>
                </a:solidFill>
                <a:latin typeface="Calibri" panose="020F0502020204030204" pitchFamily="34" charset="0"/>
              </a:rPr>
              <a:t>Got the Tweepy essential access account but needed elevated access but couldn’t get in on time</a:t>
            </a:r>
          </a:p>
          <a:p>
            <a:r>
              <a:rPr lang="en-US" sz="1600" dirty="0">
                <a:solidFill>
                  <a:schemeClr val="bg1">
                    <a:lumMod val="95000"/>
                    <a:lumOff val="5000"/>
                  </a:schemeClr>
                </a:solidFill>
                <a:latin typeface="Calibri" panose="020F0502020204030204" pitchFamily="34" charset="0"/>
                <a:ea typeface="Calibri" panose="020F0502020204030204" pitchFamily="34" charset="0"/>
              </a:rPr>
              <a:t>Elevated account has a limit of 200 tweets per search</a:t>
            </a:r>
          </a:p>
          <a:p>
            <a:r>
              <a:rPr lang="en-US" sz="1600" dirty="0">
                <a:solidFill>
                  <a:schemeClr val="bg1">
                    <a:lumMod val="95000"/>
                    <a:lumOff val="5000"/>
                  </a:schemeClr>
                </a:solidFill>
                <a:latin typeface="Calibri" panose="020F0502020204030204" pitchFamily="34" charset="0"/>
                <a:ea typeface="Calibri" panose="020F0502020204030204" pitchFamily="34" charset="0"/>
              </a:rPr>
              <a:t>If you use the same keyword for the tweets extraction the keys expire</a:t>
            </a:r>
          </a:p>
          <a:p>
            <a:endParaRPr lang="en-US" sz="1600" u="sng" dirty="0">
              <a:solidFill>
                <a:schemeClr val="bg1">
                  <a:lumMod val="95000"/>
                  <a:lumOff val="5000"/>
                </a:schemeClr>
              </a:solidFill>
              <a:effectLst/>
              <a:latin typeface="Calibri" panose="020F0502020204030204" pitchFamily="34" charset="0"/>
              <a:ea typeface="Calibri" panose="020F0502020204030204" pitchFamily="34" charset="0"/>
              <a:hlinkClick r:id="rId3">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US" b="1" dirty="0">
                <a:solidFill>
                  <a:schemeClr val="bg1"/>
                </a:solidFill>
                <a:latin typeface="Calibri" panose="020F0502020204030204" pitchFamily="34" charset="0"/>
                <a:hlinkClick r:id="rId3">
                  <a:extLst>
                    <a:ext uri="{A12FA001-AC4F-418D-AE19-62706E023703}">
                      <ahyp:hlinkClr xmlns:ahyp="http://schemas.microsoft.com/office/drawing/2018/hyperlinkcolor" val="tx"/>
                    </a:ext>
                  </a:extLst>
                </a:hlinkClick>
              </a:rPr>
              <a:t>Data Augmentation</a:t>
            </a:r>
          </a:p>
          <a:p>
            <a:r>
              <a:rPr lang="en-US" sz="1600" dirty="0">
                <a:solidFill>
                  <a:schemeClr val="bg1">
                    <a:lumMod val="95000"/>
                    <a:lumOff val="5000"/>
                  </a:schemeClr>
                </a:solidFill>
                <a:effectLst/>
                <a:latin typeface="Calibri" panose="020F0502020204030204" pitchFamily="34" charset="0"/>
                <a:ea typeface="Calibri" panose="020F0502020204030204" pitchFamily="34" charset="0"/>
              </a:rPr>
              <a:t>      We tried to use data Augmentation for the training data bu</a:t>
            </a:r>
            <a:r>
              <a:rPr lang="en-US" sz="1600" dirty="0">
                <a:solidFill>
                  <a:schemeClr val="bg1">
                    <a:lumMod val="95000"/>
                    <a:lumOff val="5000"/>
                  </a:schemeClr>
                </a:solidFill>
                <a:latin typeface="Calibri" panose="020F0502020204030204" pitchFamily="34" charset="0"/>
                <a:ea typeface="Calibri" panose="020F0502020204030204" pitchFamily="34" charset="0"/>
              </a:rPr>
              <a:t>t created chunks of data  that were not good for our model</a:t>
            </a:r>
          </a:p>
          <a:p>
            <a:endParaRPr lang="en-US" sz="1600" u="sng" dirty="0">
              <a:solidFill>
                <a:schemeClr val="bg1">
                  <a:lumMod val="95000"/>
                  <a:lumOff val="5000"/>
                </a:schemeClr>
              </a:solidFill>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sz="1600" u="sng" dirty="0">
              <a:solidFill>
                <a:srgbClr val="0000FF"/>
              </a:solidFill>
              <a:latin typeface="Calibri" panose="020F0502020204030204" pitchFamily="34" charset="0"/>
            </a:endParaRPr>
          </a:p>
          <a:p>
            <a:pPr marL="285750" indent="-285750">
              <a:buFont typeface="Arial" panose="020B0604020202020204" pitchFamily="34" charset="0"/>
              <a:buChar char="•"/>
            </a:pPr>
            <a:endParaRPr lang="en-US" sz="1600" u="sng" dirty="0">
              <a:solidFill>
                <a:srgbClr val="0000FF"/>
              </a:solidFill>
              <a:latin typeface="Calibri" panose="020F0502020204030204" pitchFamily="34" charset="0"/>
            </a:endParaRPr>
          </a:p>
          <a:p>
            <a:pPr marL="285750" indent="-285750">
              <a:buFont typeface="Arial" panose="020B0604020202020204" pitchFamily="34" charset="0"/>
              <a:buChar char="•"/>
            </a:pPr>
            <a:endParaRPr lang="en-US" sz="1600" u="sng" dirty="0">
              <a:solidFill>
                <a:srgbClr val="0000FF"/>
              </a:solidFill>
              <a:latin typeface="Calibri" panose="020F0502020204030204" pitchFamily="34" charset="0"/>
            </a:endParaRPr>
          </a:p>
          <a:p>
            <a:pPr marL="285750" indent="-285750">
              <a:buFont typeface="Arial" panose="020B0604020202020204" pitchFamily="34" charset="0"/>
              <a:buChar char="•"/>
            </a:pPr>
            <a:endParaRPr lang="en-US" sz="1600" u="sng" dirty="0">
              <a:solidFill>
                <a:srgbClr val="0000FF"/>
              </a:solidFill>
              <a:latin typeface="Calibri" panose="020F0502020204030204" pitchFamily="34" charset="0"/>
            </a:endParaRPr>
          </a:p>
          <a:p>
            <a:pPr marL="285750" indent="-285750">
              <a:buFont typeface="Arial" panose="020B0604020202020204" pitchFamily="34" charset="0"/>
              <a:buChar char="•"/>
            </a:pPr>
            <a:endParaRPr lang="en-US" sz="1600" u="sng" dirty="0">
              <a:solidFill>
                <a:srgbClr val="0000FF"/>
              </a:solidFill>
              <a:latin typeface="Calibri" panose="020F0502020204030204" pitchFamily="34" charset="0"/>
            </a:endParaRPr>
          </a:p>
          <a:p>
            <a:pPr marL="285750" indent="-285750">
              <a:buFont typeface="Arial" panose="020B0604020202020204" pitchFamily="34" charset="0"/>
              <a:buChar char="•"/>
            </a:pPr>
            <a:endParaRPr lang="en-US" sz="1600" u="sng" dirty="0">
              <a:solidFill>
                <a:srgbClr val="0000FF"/>
              </a:solidFill>
              <a:latin typeface="Calibri" panose="020F0502020204030204" pitchFamily="34" charset="0"/>
            </a:endParaRPr>
          </a:p>
          <a:p>
            <a:pPr marL="285750" indent="-285750">
              <a:buFont typeface="Arial" panose="020B0604020202020204" pitchFamily="34" charset="0"/>
              <a:buChar char="•"/>
            </a:pPr>
            <a:endParaRPr lang="en-US" sz="1600" u="sng" dirty="0">
              <a:solidFill>
                <a:srgbClr val="0000FF"/>
              </a:solidFill>
              <a:latin typeface="Calibri" panose="020F0502020204030204" pitchFamily="34" charset="0"/>
            </a:endParaRPr>
          </a:p>
          <a:p>
            <a:pPr marL="285750" indent="-285750">
              <a:buFont typeface="Arial" panose="020B0604020202020204" pitchFamily="34" charset="0"/>
              <a:buChar char="•"/>
            </a:pPr>
            <a:endParaRPr lang="en-US" sz="1600" u="sng" dirty="0">
              <a:solidFill>
                <a:srgbClr val="0000FF"/>
              </a:solidFill>
              <a:latin typeface="Calibri" panose="020F0502020204030204" pitchFamily="34" charset="0"/>
            </a:endParaRPr>
          </a:p>
          <a:p>
            <a:pPr marL="285750" indent="-285750">
              <a:buFont typeface="Arial" panose="020B0604020202020204" pitchFamily="34" charset="0"/>
              <a:buChar char="•"/>
            </a:pPr>
            <a:endParaRPr lang="en-US" sz="1600" u="sng" dirty="0">
              <a:solidFill>
                <a:srgbClr val="0000FF"/>
              </a:solidFill>
              <a:latin typeface="Calibri" panose="020F0502020204030204" pitchFamily="34" charset="0"/>
            </a:endParaRPr>
          </a:p>
          <a:p>
            <a:pPr marL="285750" indent="-285750">
              <a:buFont typeface="Arial" panose="020B0604020202020204" pitchFamily="34" charset="0"/>
              <a:buChar char="•"/>
            </a:pPr>
            <a:endParaRPr lang="en-US" sz="1600" u="sng" dirty="0">
              <a:solidFill>
                <a:srgbClr val="0000FF"/>
              </a:solidFill>
              <a:latin typeface="Calibri" panose="020F0502020204030204" pitchFamily="34" charset="0"/>
            </a:endParaRPr>
          </a:p>
          <a:p>
            <a:pPr marL="285750" indent="-285750">
              <a:buFont typeface="Arial" panose="020B0604020202020204" pitchFamily="34" charset="0"/>
              <a:buChar char="•"/>
            </a:pPr>
            <a:r>
              <a:rPr lang="en-US" sz="1600" b="1" dirty="0">
                <a:solidFill>
                  <a:schemeClr val="bg1"/>
                </a:solidFill>
                <a:latin typeface="Calibri" panose="020F0502020204030204" pitchFamily="34" charset="0"/>
                <a:hlinkClick r:id="rId3">
                  <a:extLst>
                    <a:ext uri="{A12FA001-AC4F-418D-AE19-62706E023703}">
                      <ahyp:hlinkClr xmlns:ahyp="http://schemas.microsoft.com/office/drawing/2018/hyperlinkcolor" val="tx"/>
                    </a:ext>
                  </a:extLst>
                </a:hlinkClick>
              </a:rPr>
              <a:t>Deployment on Heroku</a:t>
            </a:r>
          </a:p>
          <a:p>
            <a:r>
              <a:rPr lang="en-US" sz="1600" dirty="0">
                <a:solidFill>
                  <a:schemeClr val="bg1">
                    <a:lumMod val="95000"/>
                    <a:lumOff val="5000"/>
                  </a:schemeClr>
                </a:solidFill>
                <a:effectLst/>
                <a:latin typeface="Calibri" panose="020F0502020204030204" pitchFamily="34" charset="0"/>
                <a:ea typeface="Calibri" panose="020F0502020204030204" pitchFamily="34" charset="0"/>
              </a:rPr>
              <a:t>The free size on Heroku which was given was much less than our project size for deployment.</a:t>
            </a:r>
            <a:endParaRPr lang="en-US" sz="1600" dirty="0">
              <a:solidFill>
                <a:schemeClr val="bg1">
                  <a:lumMod val="95000"/>
                  <a:lumOff val="5000"/>
                </a:schemeClr>
              </a:solidFill>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sz="1600" b="1" dirty="0">
              <a:solidFill>
                <a:schemeClr val="bg1"/>
              </a:solidFill>
              <a:latin typeface="Calibri" panose="020F0502020204030204" pitchFamily="34" charset="0"/>
              <a:hlinkClick r:id="rId3">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endParaRPr lang="en-US" sz="1600" u="sng" dirty="0">
              <a:solidFill>
                <a:srgbClr val="0000FF"/>
              </a:solidFill>
              <a:latin typeface="Calibri" panose="020F0502020204030204" pitchFamily="34" charset="0"/>
            </a:endParaRPr>
          </a:p>
          <a:p>
            <a:pPr marL="285750" indent="-285750">
              <a:buFont typeface="Arial" panose="020B0604020202020204" pitchFamily="34" charset="0"/>
              <a:buChar char="•"/>
            </a:pPr>
            <a:endParaRPr lang="en-US" sz="1600" u="sng" dirty="0">
              <a:solidFill>
                <a:srgbClr val="0000FF"/>
              </a:solidFill>
              <a:latin typeface="Calibri" panose="020F0502020204030204" pitchFamily="34" charset="0"/>
            </a:endParaRPr>
          </a:p>
          <a:p>
            <a:pPr marL="285750" indent="-285750">
              <a:buFont typeface="Arial" panose="020B0604020202020204" pitchFamily="34" charset="0"/>
              <a:buChar char="•"/>
            </a:pPr>
            <a:endParaRPr lang="en-US" sz="1600" u="sng" dirty="0">
              <a:solidFill>
                <a:srgbClr val="0000FF"/>
              </a:solidFill>
              <a:latin typeface="Calibri" panose="020F0502020204030204" pitchFamily="34" charset="0"/>
            </a:endParaRPr>
          </a:p>
          <a:p>
            <a:pPr marL="285750" indent="-285750">
              <a:buFont typeface="Arial" panose="020B0604020202020204" pitchFamily="34" charset="0"/>
              <a:buChar char="•"/>
            </a:pPr>
            <a:endParaRPr lang="en-US" sz="1600" u="sng" dirty="0">
              <a:solidFill>
                <a:srgbClr val="0000FF"/>
              </a:solidFill>
              <a:latin typeface="Calibri" panose="020F0502020204030204" pitchFamily="34" charset="0"/>
            </a:endParaRPr>
          </a:p>
          <a:p>
            <a:endParaRPr lang="en-US" sz="1600" u="sng" dirty="0">
              <a:solidFill>
                <a:srgbClr val="0000FF"/>
              </a:solidFill>
              <a:latin typeface="Calibri" panose="020F0502020204030204" pitchFamily="34" charset="0"/>
            </a:endParaRPr>
          </a:p>
          <a:p>
            <a:endParaRPr lang="en-US" sz="1600" dirty="0"/>
          </a:p>
          <a:p>
            <a:pPr marL="285750" indent="-285750">
              <a:buFont typeface="Arial" panose="020B0604020202020204" pitchFamily="34" charset="0"/>
              <a:buChar char="•"/>
            </a:pPr>
            <a:endParaRPr lang="en-US" dirty="0"/>
          </a:p>
        </p:txBody>
      </p:sp>
      <p:pic>
        <p:nvPicPr>
          <p:cNvPr id="3" name="Picture 2" descr="Table&#10;&#10;Description automatically generated with medium confidence">
            <a:extLst>
              <a:ext uri="{FF2B5EF4-FFF2-40B4-BE49-F238E27FC236}">
                <a16:creationId xmlns:a16="http://schemas.microsoft.com/office/drawing/2014/main" id="{2B8CF4BF-0364-F990-02A5-FC526AF871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7094" y="2498103"/>
            <a:ext cx="7847669" cy="2264006"/>
          </a:xfrm>
          <a:prstGeom prst="rect">
            <a:avLst/>
          </a:prstGeom>
        </p:spPr>
      </p:pic>
    </p:spTree>
    <p:extLst>
      <p:ext uri="{BB962C8B-B14F-4D97-AF65-F5344CB8AC3E}">
        <p14:creationId xmlns:p14="http://schemas.microsoft.com/office/powerpoint/2010/main" val="2088694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alpha val="73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0ACCEF0-B68F-04D7-CB5D-AB009B21BFE9}"/>
              </a:ext>
            </a:extLst>
          </p:cNvPr>
          <p:cNvSpPr>
            <a:spLocks noGrp="1"/>
          </p:cNvSpPr>
          <p:nvPr>
            <p:ph type="ctrTitle"/>
          </p:nvPr>
        </p:nvSpPr>
        <p:spPr>
          <a:xfrm>
            <a:off x="1" y="0"/>
            <a:ext cx="3592286" cy="6858000"/>
          </a:xfrm>
          <a:solidFill>
            <a:srgbClr val="E48312"/>
          </a:solidFill>
        </p:spPr>
        <p:txBody>
          <a:bodyPr>
            <a:normAutofit/>
          </a:bodyPr>
          <a:lstStyle/>
          <a:p>
            <a:r>
              <a:rPr lang="en-US" sz="4800" u="sng" dirty="0"/>
              <a:t>References</a:t>
            </a:r>
            <a:br>
              <a:rPr lang="en-US" sz="4800" u="sng" dirty="0">
                <a:solidFill>
                  <a:schemeClr val="bg1"/>
                </a:solidFill>
              </a:rPr>
            </a:br>
            <a:br>
              <a:rPr lang="en-US" sz="4800" u="sng" dirty="0">
                <a:solidFill>
                  <a:schemeClr val="bg1"/>
                </a:solidFill>
              </a:rPr>
            </a:br>
            <a:br>
              <a:rPr lang="en-US" sz="4800" u="sng" dirty="0">
                <a:solidFill>
                  <a:schemeClr val="bg1"/>
                </a:solidFill>
              </a:rPr>
            </a:br>
            <a:br>
              <a:rPr lang="en-US" sz="4800" u="sng" dirty="0">
                <a:solidFill>
                  <a:schemeClr val="bg1"/>
                </a:solidFill>
              </a:rPr>
            </a:br>
            <a:br>
              <a:rPr lang="en-US" sz="4800" u="sng" dirty="0">
                <a:solidFill>
                  <a:schemeClr val="bg1"/>
                </a:solidFill>
              </a:rPr>
            </a:br>
            <a:endParaRPr lang="en-US" sz="4800" u="sng" dirty="0">
              <a:solidFill>
                <a:schemeClr val="bg1"/>
              </a:solidFill>
            </a:endParaRPr>
          </a:p>
        </p:txBody>
      </p:sp>
      <p:sp>
        <p:nvSpPr>
          <p:cNvPr id="6" name="TextBox 5">
            <a:extLst>
              <a:ext uri="{FF2B5EF4-FFF2-40B4-BE49-F238E27FC236}">
                <a16:creationId xmlns:a16="http://schemas.microsoft.com/office/drawing/2014/main" id="{147447D7-3812-425C-17F7-ECB51E5DFC7C}"/>
              </a:ext>
            </a:extLst>
          </p:cNvPr>
          <p:cNvSpPr txBox="1"/>
          <p:nvPr/>
        </p:nvSpPr>
        <p:spPr>
          <a:xfrm>
            <a:off x="4138963" y="145472"/>
            <a:ext cx="7647709" cy="6401753"/>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latin typeface="Calibri" panose="020F0502020204030204" pitchFamily="34" charset="0"/>
                <a:hlinkClick r:id="rId2">
                  <a:extLst>
                    <a:ext uri="{A12FA001-AC4F-418D-AE19-62706E023703}">
                      <ahyp:hlinkClr xmlns:ahyp="http://schemas.microsoft.com/office/drawing/2018/hyperlinkcolor" val="tx"/>
                    </a:ext>
                  </a:extLst>
                </a:hlinkClick>
              </a:rPr>
              <a:t>Twitter survey report</a:t>
            </a:r>
          </a:p>
          <a:p>
            <a:r>
              <a:rPr lang="en-US" sz="1600" dirty="0">
                <a:solidFill>
                  <a:schemeClr val="bg1"/>
                </a:solidFill>
                <a:hlinkClick r:id="rId2">
                  <a:extLst>
                    <a:ext uri="{A12FA001-AC4F-418D-AE19-62706E023703}">
                      <ahyp:hlinkClr xmlns:ahyp="http://schemas.microsoft.com/office/drawing/2018/hyperlinkcolor" val="tx"/>
                    </a:ext>
                  </a:extLst>
                </a:hlinkClick>
              </a:rPr>
              <a:t>https://datareportal.com/reports/digital-2022-pakistan</a:t>
            </a:r>
            <a:endParaRPr lang="en-US" sz="1600" dirty="0">
              <a:solidFill>
                <a:schemeClr val="bg1"/>
              </a:solidFill>
            </a:endParaRPr>
          </a:p>
          <a:p>
            <a:endParaRPr lang="en-US" sz="1600" u="sng" dirty="0">
              <a:solidFill>
                <a:schemeClr val="bg1">
                  <a:lumMod val="95000"/>
                  <a:lumOff val="5000"/>
                </a:schemeClr>
              </a:solidFill>
              <a:effectLst/>
              <a:latin typeface="Calibri" panose="020F0502020204030204" pitchFamily="34" charset="0"/>
              <a:ea typeface="Calibri" panose="020F0502020204030204" pitchFamily="34" charset="0"/>
              <a:hlinkClick r:id="rId3">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US" b="1" dirty="0">
                <a:solidFill>
                  <a:schemeClr val="bg1"/>
                </a:solidFill>
                <a:latin typeface="Calibri" panose="020F0502020204030204" pitchFamily="34" charset="0"/>
                <a:hlinkClick r:id="rId3">
                  <a:extLst>
                    <a:ext uri="{A12FA001-AC4F-418D-AE19-62706E023703}">
                      <ahyp:hlinkClr xmlns:ahyp="http://schemas.microsoft.com/office/drawing/2018/hyperlinkcolor" val="tx"/>
                    </a:ext>
                  </a:extLst>
                </a:hlinkClick>
              </a:rPr>
              <a:t>PECA article </a:t>
            </a:r>
          </a:p>
          <a:p>
            <a:r>
              <a:rPr lang="en-US" sz="1600" u="sng" dirty="0">
                <a:solidFill>
                  <a:schemeClr val="bg1">
                    <a:lumMod val="95000"/>
                    <a:lumOff val="5000"/>
                  </a:schemeClr>
                </a:solidFill>
                <a:effectLst/>
                <a:latin typeface="Calibri" panose="020F0502020204030204" pitchFamily="34" charset="0"/>
                <a:ea typeface="Calibri" panose="020F0502020204030204" pitchFamily="34" charset="0"/>
                <a:hlinkClick r:id="rId3">
                  <a:extLst>
                    <a:ext uri="{A12FA001-AC4F-418D-AE19-62706E023703}">
                      <ahyp:hlinkClr xmlns:ahyp="http://schemas.microsoft.com/office/drawing/2018/hyperlinkcolor" val="tx"/>
                    </a:ext>
                  </a:extLst>
                </a:hlinkClick>
              </a:rPr>
              <a:t>https://mediacommissionreview.org/article-19-19-a-of-the-constitution-of-pakistan/</a:t>
            </a:r>
            <a:r>
              <a:rPr lang="en-US" sz="1600" u="sng" dirty="0">
                <a:solidFill>
                  <a:schemeClr val="bg1">
                    <a:lumMod val="95000"/>
                    <a:lumOff val="5000"/>
                  </a:schemeClr>
                </a:solidFill>
                <a:effectLst/>
                <a:latin typeface="Calibri" panose="020F0502020204030204" pitchFamily="34" charset="0"/>
                <a:ea typeface="Calibri" panose="020F0502020204030204" pitchFamily="34" charset="0"/>
              </a:rPr>
              <a:t> </a:t>
            </a:r>
            <a:endParaRPr lang="en-US" sz="1600" u="sng" dirty="0">
              <a:solidFill>
                <a:schemeClr val="bg1">
                  <a:lumMod val="95000"/>
                  <a:lumOff val="5000"/>
                </a:schemeClr>
              </a:solidFill>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sz="1600" u="sng" dirty="0">
              <a:solidFill>
                <a:srgbClr val="0000FF"/>
              </a:solidFill>
              <a:latin typeface="Calibri" panose="020F0502020204030204" pitchFamily="34" charset="0"/>
            </a:endParaRPr>
          </a:p>
          <a:p>
            <a:pPr marL="285750" indent="-285750">
              <a:buFont typeface="Arial" panose="020B0604020202020204" pitchFamily="34" charset="0"/>
              <a:buChar char="•"/>
            </a:pPr>
            <a:r>
              <a:rPr lang="en-US" b="1" u="sng" dirty="0">
                <a:solidFill>
                  <a:schemeClr val="bg1"/>
                </a:solidFill>
                <a:latin typeface="Calibri" panose="020F0502020204030204" pitchFamily="34" charset="0"/>
              </a:rPr>
              <a:t>Defamation Law,</a:t>
            </a:r>
          </a:p>
          <a:p>
            <a:r>
              <a:rPr lang="en-US" sz="1600" u="sng" dirty="0">
                <a:solidFill>
                  <a:schemeClr val="bg1">
                    <a:lumMod val="95000"/>
                    <a:lumOff val="5000"/>
                  </a:schemeClr>
                </a:solidFill>
                <a:effectLst/>
                <a:latin typeface="Calibri" panose="020F0502020204030204" pitchFamily="34" charset="0"/>
                <a:ea typeface="Calibri" panose="020F0502020204030204" pitchFamily="34" charset="0"/>
                <a:hlinkClick r:id="rId4">
                  <a:extLst>
                    <a:ext uri="{A12FA001-AC4F-418D-AE19-62706E023703}">
                      <ahyp:hlinkClr xmlns:ahyp="http://schemas.microsoft.com/office/drawing/2018/hyperlinkcolor" val="tx"/>
                    </a:ext>
                  </a:extLst>
                </a:hlinkClick>
              </a:rPr>
              <a:t>https://rsf.org/en/online-defamation-pakistan-now-punishable-five-years-prison</a:t>
            </a:r>
            <a:endParaRPr lang="en-US" sz="1600" u="sng" dirty="0">
              <a:solidFill>
                <a:schemeClr val="bg1">
                  <a:lumMod val="95000"/>
                  <a:lumOff val="5000"/>
                </a:schemeClr>
              </a:solidFill>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sz="1600" u="sng" dirty="0">
              <a:solidFill>
                <a:srgbClr val="0000FF"/>
              </a:solidFill>
              <a:latin typeface="Calibri" panose="020F0502020204030204" pitchFamily="34" charset="0"/>
            </a:endParaRPr>
          </a:p>
          <a:p>
            <a:pPr marL="285750" marR="0" indent="-285750">
              <a:spcBef>
                <a:spcPts val="0"/>
              </a:spcBef>
              <a:spcAft>
                <a:spcPts val="0"/>
              </a:spcAft>
              <a:buFont typeface="Arial" panose="020B0604020202020204" pitchFamily="34" charset="0"/>
              <a:buChar char="•"/>
            </a:pPr>
            <a:r>
              <a:rPr lang="en-US" b="1" u="sng" dirty="0">
                <a:solidFill>
                  <a:schemeClr val="bg1"/>
                </a:solidFill>
                <a:latin typeface="Calibri" panose="020F0502020204030204" pitchFamily="34" charset="0"/>
              </a:rPr>
              <a:t>Sentiment Analysis on Imran Khan’s tweet,</a:t>
            </a:r>
          </a:p>
          <a:p>
            <a:r>
              <a:rPr lang="en-US" sz="1600" u="sng" dirty="0">
                <a:solidFill>
                  <a:schemeClr val="bg1">
                    <a:lumMod val="95000"/>
                    <a:lumOff val="5000"/>
                  </a:schemeClr>
                </a:solidFill>
                <a:effectLst/>
                <a:latin typeface="Calibri" panose="020F0502020204030204" pitchFamily="34" charset="0"/>
                <a:ea typeface="Calibri" panose="020F0502020204030204" pitchFamily="34" charset="0"/>
                <a:hlinkClick r:id="rId5">
                  <a:extLst>
                    <a:ext uri="{A12FA001-AC4F-418D-AE19-62706E023703}">
                      <ahyp:hlinkClr xmlns:ahyp="http://schemas.microsoft.com/office/drawing/2018/hyperlinkcolor" val="tx"/>
                    </a:ext>
                  </a:extLst>
                </a:hlinkClick>
              </a:rPr>
              <a:t>https://www.researchgate.net/publication/355071921_Sentiment_Analysis_of_Imran_Khan's_Tweets</a:t>
            </a:r>
            <a:r>
              <a:rPr lang="en-US" sz="1600" dirty="0">
                <a:solidFill>
                  <a:schemeClr val="bg1">
                    <a:lumMod val="95000"/>
                    <a:lumOff val="5000"/>
                  </a:schemeClr>
                </a:solidFill>
                <a:effectLst/>
                <a:latin typeface="Calibri" panose="020F0502020204030204" pitchFamily="34" charset="0"/>
                <a:ea typeface="Calibri" panose="020F0502020204030204" pitchFamily="34" charset="0"/>
              </a:rPr>
              <a:t> </a:t>
            </a:r>
            <a:r>
              <a:rPr lang="en-US" sz="1600" dirty="0">
                <a:effectLst/>
                <a:latin typeface="Calibri" panose="020F0502020204030204" pitchFamily="34" charset="0"/>
                <a:ea typeface="Calibri" panose="020F0502020204030204" pitchFamily="34" charset="0"/>
              </a:rPr>
              <a:t>,</a:t>
            </a:r>
          </a:p>
          <a:p>
            <a:endParaRPr lang="en-US" sz="1600" u="sng" dirty="0">
              <a:solidFill>
                <a:srgbClr val="0000FF"/>
              </a:solidFill>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US" b="1" u="sng" dirty="0">
                <a:solidFill>
                  <a:schemeClr val="bg1"/>
                </a:solidFill>
                <a:latin typeface="Calibri" panose="020F0502020204030204" pitchFamily="34" charset="0"/>
              </a:rPr>
              <a:t>Sentiment Analysis on Urdu News Tweets using Decision Tree</a:t>
            </a:r>
          </a:p>
          <a:p>
            <a:r>
              <a:rPr lang="en-US" sz="1600" u="sng" dirty="0">
                <a:solidFill>
                  <a:schemeClr val="bg1">
                    <a:lumMod val="95000"/>
                    <a:lumOff val="5000"/>
                  </a:schemeClr>
                </a:solidFill>
                <a:effectLst/>
                <a:latin typeface="Calibri" panose="020F0502020204030204" pitchFamily="34" charset="0"/>
                <a:ea typeface="Calibri" panose="020F0502020204030204" pitchFamily="34" charset="0"/>
                <a:hlinkClick r:id="rId6">
                  <a:extLst>
                    <a:ext uri="{A12FA001-AC4F-418D-AE19-62706E023703}">
                      <ahyp:hlinkClr xmlns:ahyp="http://schemas.microsoft.com/office/drawing/2018/hyperlinkcolor" val="tx"/>
                    </a:ext>
                  </a:extLst>
                </a:hlinkClick>
              </a:rPr>
              <a:t>R. Bibi, U. Qamar, M. Ansar, and A. </a:t>
            </a:r>
            <a:r>
              <a:rPr lang="en-US" sz="1600" u="sng" dirty="0" err="1">
                <a:solidFill>
                  <a:schemeClr val="bg1">
                    <a:lumMod val="95000"/>
                    <a:lumOff val="5000"/>
                  </a:schemeClr>
                </a:solidFill>
                <a:effectLst/>
                <a:latin typeface="Calibri" panose="020F0502020204030204" pitchFamily="34" charset="0"/>
                <a:ea typeface="Calibri" panose="020F0502020204030204" pitchFamily="34" charset="0"/>
                <a:hlinkClick r:id="rId6">
                  <a:extLst>
                    <a:ext uri="{A12FA001-AC4F-418D-AE19-62706E023703}">
                      <ahyp:hlinkClr xmlns:ahyp="http://schemas.microsoft.com/office/drawing/2018/hyperlinkcolor" val="tx"/>
                    </a:ext>
                  </a:extLst>
                </a:hlinkClick>
              </a:rPr>
              <a:t>Shaheen</a:t>
            </a:r>
            <a:r>
              <a:rPr lang="en-US" sz="1600" u="sng" dirty="0">
                <a:solidFill>
                  <a:schemeClr val="bg1">
                    <a:lumMod val="95000"/>
                    <a:lumOff val="5000"/>
                  </a:schemeClr>
                </a:solidFill>
                <a:effectLst/>
                <a:latin typeface="Calibri" panose="020F0502020204030204" pitchFamily="34" charset="0"/>
                <a:ea typeface="Calibri" panose="020F0502020204030204" pitchFamily="34" charset="0"/>
                <a:hlinkClick r:id="rId6">
                  <a:extLst>
                    <a:ext uri="{A12FA001-AC4F-418D-AE19-62706E023703}">
                      <ahyp:hlinkClr xmlns:ahyp="http://schemas.microsoft.com/office/drawing/2018/hyperlinkcolor" val="tx"/>
                    </a:ext>
                  </a:extLst>
                </a:hlinkClick>
              </a:rPr>
              <a:t>, "Sentiment Analysis for Urdu News Tweets Using Decision Tree," 2019 IEEE 17th International Conference on Software Engineering Research, Management and Applications (SERA), 2019, pp. 66-70, </a:t>
            </a:r>
            <a:r>
              <a:rPr lang="en-US" sz="1600" u="sng" dirty="0" err="1">
                <a:solidFill>
                  <a:schemeClr val="bg1">
                    <a:lumMod val="95000"/>
                    <a:lumOff val="5000"/>
                  </a:schemeClr>
                </a:solidFill>
                <a:effectLst/>
                <a:latin typeface="Calibri" panose="020F0502020204030204" pitchFamily="34" charset="0"/>
                <a:ea typeface="Calibri" panose="020F0502020204030204" pitchFamily="34" charset="0"/>
                <a:hlinkClick r:id="rId6">
                  <a:extLst>
                    <a:ext uri="{A12FA001-AC4F-418D-AE19-62706E023703}">
                      <ahyp:hlinkClr xmlns:ahyp="http://schemas.microsoft.com/office/drawing/2018/hyperlinkcolor" val="tx"/>
                    </a:ext>
                  </a:extLst>
                </a:hlinkClick>
              </a:rPr>
              <a:t>doi</a:t>
            </a:r>
            <a:r>
              <a:rPr lang="en-US" sz="1600" u="sng" dirty="0">
                <a:solidFill>
                  <a:schemeClr val="bg1">
                    <a:lumMod val="95000"/>
                    <a:lumOff val="5000"/>
                  </a:schemeClr>
                </a:solidFill>
                <a:effectLst/>
                <a:latin typeface="Calibri" panose="020F0502020204030204" pitchFamily="34" charset="0"/>
                <a:ea typeface="Calibri" panose="020F0502020204030204" pitchFamily="34" charset="0"/>
                <a:hlinkClick r:id="rId6">
                  <a:extLst>
                    <a:ext uri="{A12FA001-AC4F-418D-AE19-62706E023703}">
                      <ahyp:hlinkClr xmlns:ahyp="http://schemas.microsoft.com/office/drawing/2018/hyperlinkcolor" val="tx"/>
                    </a:ext>
                  </a:extLst>
                </a:hlinkClick>
              </a:rPr>
              <a:t>: 10.1109/SERA.2019.8886788.</a:t>
            </a:r>
            <a:endParaRPr lang="en-US" sz="1600" u="sng" dirty="0">
              <a:solidFill>
                <a:schemeClr val="bg1">
                  <a:lumMod val="95000"/>
                  <a:lumOff val="5000"/>
                </a:schemeClr>
              </a:solidFill>
              <a:effectLst/>
              <a:latin typeface="Calibri" panose="020F0502020204030204" pitchFamily="34" charset="0"/>
              <a:ea typeface="Calibri" panose="020F0502020204030204" pitchFamily="34" charset="0"/>
            </a:endParaRPr>
          </a:p>
          <a:p>
            <a:endParaRPr lang="en-US" sz="1600" dirty="0">
              <a:solidFill>
                <a:srgbClr val="0000FF"/>
              </a:solidFill>
              <a:latin typeface="Calibri" panose="020F0502020204030204" pitchFamily="34" charset="0"/>
            </a:endParaRPr>
          </a:p>
          <a:p>
            <a:pPr marL="285750" marR="0" indent="-285750">
              <a:spcBef>
                <a:spcPts val="0"/>
              </a:spcBef>
              <a:spcAft>
                <a:spcPts val="0"/>
              </a:spcAft>
              <a:buFont typeface="Arial" panose="020B0604020202020204" pitchFamily="34" charset="0"/>
              <a:buChar char="•"/>
            </a:pPr>
            <a:r>
              <a:rPr lang="en-US" sz="1600" b="1" u="sng" dirty="0">
                <a:solidFill>
                  <a:schemeClr val="bg1"/>
                </a:solidFill>
                <a:effectLst/>
                <a:latin typeface="Calibri" panose="020F0502020204030204" pitchFamily="34" charset="0"/>
                <a:ea typeface="Calibri" panose="020F0502020204030204" pitchFamily="34" charset="0"/>
              </a:rPr>
              <a:t>Sentiment Analysis of Pakistani Twitter,</a:t>
            </a:r>
          </a:p>
          <a:p>
            <a:r>
              <a:rPr lang="en-US" sz="1600" u="sng" dirty="0">
                <a:solidFill>
                  <a:schemeClr val="bg1">
                    <a:lumMod val="95000"/>
                    <a:lumOff val="5000"/>
                  </a:schemeClr>
                </a:solidFill>
                <a:effectLst/>
                <a:latin typeface="Calibri" panose="020F0502020204030204" pitchFamily="34" charset="0"/>
                <a:ea typeface="Calibri" panose="020F0502020204030204" pitchFamily="34" charset="0"/>
                <a:hlinkClick r:id="rId7">
                  <a:extLst>
                    <a:ext uri="{A12FA001-AC4F-418D-AE19-62706E023703}">
                      <ahyp:hlinkClr xmlns:ahyp="http://schemas.microsoft.com/office/drawing/2018/hyperlinkcolor" val="tx"/>
                    </a:ext>
                  </a:extLst>
                </a:hlinkClick>
              </a:rPr>
              <a:t>https://nayadaur.tv/2020/03/sentiment-analysis-of-pakistani-twitter-dg-ispr-cm-murad-more-popular-than-pm/</a:t>
            </a:r>
            <a:endParaRPr lang="en-US" sz="1600" u="sng" dirty="0">
              <a:solidFill>
                <a:schemeClr val="bg1">
                  <a:lumMod val="95000"/>
                  <a:lumOff val="5000"/>
                </a:schemeClr>
              </a:solidFill>
              <a:latin typeface="Calibri" panose="020F0502020204030204" pitchFamily="34" charset="0"/>
            </a:endParaRPr>
          </a:p>
          <a:p>
            <a:endParaRPr lang="en-US" sz="1600" u="sng" dirty="0">
              <a:solidFill>
                <a:srgbClr val="0000FF"/>
              </a:solidFill>
              <a:latin typeface="Calibri" panose="020F0502020204030204" pitchFamily="34" charset="0"/>
            </a:endParaRPr>
          </a:p>
          <a:p>
            <a:endParaRPr lang="en-US" sz="16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107230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rgbClr val="0EB6C8">
            <a:alpha val="30000"/>
          </a:srgbClr>
        </a:solidFill>
        <a:effectLst/>
      </p:bgPr>
    </p:bg>
    <p:spTree>
      <p:nvGrpSpPr>
        <p:cNvPr id="1" name=""/>
        <p:cNvGrpSpPr/>
        <p:nvPr/>
      </p:nvGrpSpPr>
      <p:grpSpPr>
        <a:xfrm>
          <a:off x="0" y="0"/>
          <a:ext cx="0" cy="0"/>
          <a:chOff x="0" y="0"/>
          <a:chExt cx="0" cy="0"/>
        </a:xfrm>
      </p:grpSpPr>
      <p:pic>
        <p:nvPicPr>
          <p:cNvPr id="2050" name="Picture 2" descr="Thank You Design For Presentation Template">
            <a:extLst>
              <a:ext uri="{FF2B5EF4-FFF2-40B4-BE49-F238E27FC236}">
                <a16:creationId xmlns:a16="http://schemas.microsoft.com/office/drawing/2014/main" id="{FDDE60EA-4992-6541-6F83-21D3EFF895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08"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737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alpha val="89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0ACCEF0-B68F-04D7-CB5D-AB009B21BFE9}"/>
              </a:ext>
            </a:extLst>
          </p:cNvPr>
          <p:cNvSpPr>
            <a:spLocks noGrp="1"/>
          </p:cNvSpPr>
          <p:nvPr>
            <p:ph type="ctrTitle"/>
          </p:nvPr>
        </p:nvSpPr>
        <p:spPr>
          <a:xfrm>
            <a:off x="2578967" y="3078177"/>
            <a:ext cx="7626795" cy="881063"/>
          </a:xfrm>
        </p:spPr>
        <p:txBody>
          <a:bodyPr>
            <a:normAutofit fontScale="90000"/>
          </a:bodyPr>
          <a:lstStyle/>
          <a:p>
            <a:br>
              <a:rPr lang="en-US" b="1" u="sng" dirty="0">
                <a:solidFill>
                  <a:schemeClr val="bg1"/>
                </a:solidFill>
              </a:rPr>
            </a:br>
            <a:br>
              <a:rPr lang="en-US" b="1" u="sng" dirty="0">
                <a:solidFill>
                  <a:schemeClr val="bg1"/>
                </a:solidFill>
              </a:rPr>
            </a:br>
            <a:r>
              <a:rPr lang="en-US" b="1" u="sng" dirty="0">
                <a:solidFill>
                  <a:schemeClr val="bg1"/>
                </a:solidFill>
              </a:rPr>
              <a:t>Problem Statement</a:t>
            </a:r>
          </a:p>
        </p:txBody>
      </p:sp>
      <p:sp>
        <p:nvSpPr>
          <p:cNvPr id="3" name="Subtitle 2">
            <a:extLst>
              <a:ext uri="{FF2B5EF4-FFF2-40B4-BE49-F238E27FC236}">
                <a16:creationId xmlns:a16="http://schemas.microsoft.com/office/drawing/2014/main" id="{D66416A0-BBB4-EB5C-2069-A394D7FAE8DA}"/>
              </a:ext>
            </a:extLst>
          </p:cNvPr>
          <p:cNvSpPr>
            <a:spLocks noGrp="1"/>
          </p:cNvSpPr>
          <p:nvPr>
            <p:ph type="subTitle" idx="1"/>
          </p:nvPr>
        </p:nvSpPr>
        <p:spPr>
          <a:xfrm>
            <a:off x="1294569" y="4356272"/>
            <a:ext cx="10058400" cy="2501728"/>
          </a:xfrm>
        </p:spPr>
        <p:txBody>
          <a:bodyPr/>
          <a:lstStyle/>
          <a:p>
            <a:r>
              <a:rPr lang="en-US" dirty="0">
                <a:solidFill>
                  <a:schemeClr val="bg1"/>
                </a:solidFill>
                <a:latin typeface="Calibri" panose="020F0502020204030204" pitchFamily="34" charset="0"/>
                <a:cs typeface="Calibri" panose="020F0502020204030204" pitchFamily="34" charset="0"/>
              </a:rPr>
              <a:t>There is a dire need to have an automated approach to separate obnoxious content about the state from normal to identify state insider enemies</a:t>
            </a:r>
            <a:endParaRPr lang="LID4096" dirty="0">
              <a:solidFill>
                <a:schemeClr val="bg1"/>
              </a:solidFill>
              <a:latin typeface="Calibri" panose="020F0502020204030204" pitchFamily="34" charset="0"/>
              <a:cs typeface="Calibri" panose="020F0502020204030204" pitchFamily="34" charset="0"/>
            </a:endParaRPr>
          </a:p>
        </p:txBody>
      </p:sp>
      <p:pic>
        <p:nvPicPr>
          <p:cNvPr id="15" name="Graphic 14" descr="Head with Gears">
            <a:extLst>
              <a:ext uri="{FF2B5EF4-FFF2-40B4-BE49-F238E27FC236}">
                <a16:creationId xmlns:a16="http://schemas.microsoft.com/office/drawing/2014/main" id="{525D6B10-AFDE-85BD-E0D9-3317880936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62513" y="174634"/>
            <a:ext cx="2506511" cy="2506511"/>
          </a:xfrm>
          <a:prstGeom prst="rect">
            <a:avLst/>
          </a:prstGeom>
        </p:spPr>
      </p:pic>
    </p:spTree>
    <p:extLst>
      <p:ext uri="{BB962C8B-B14F-4D97-AF65-F5344CB8AC3E}">
        <p14:creationId xmlns:p14="http://schemas.microsoft.com/office/powerpoint/2010/main" val="1308503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838201" y="365125"/>
            <a:ext cx="5393360" cy="1325563"/>
          </a:xfrm>
        </p:spPr>
        <p:txBody>
          <a:bodyPr>
            <a:normAutofit/>
          </a:bodyPr>
          <a:lstStyle/>
          <a:p>
            <a:r>
              <a:rPr lang="en-US" b="1" u="sng" dirty="0"/>
              <a:t>Introduction</a:t>
            </a:r>
          </a:p>
        </p:txBody>
      </p:sp>
      <p:sp>
        <p:nvSpPr>
          <p:cNvPr id="4105" name="Freeform: Shape 4104">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838200" y="1825625"/>
            <a:ext cx="5393361" cy="4351338"/>
          </a:xfrm>
        </p:spPr>
        <p:txBody>
          <a:bodyPr>
            <a:normAutofit/>
          </a:bodyPr>
          <a:lstStyle/>
          <a:p>
            <a:r>
              <a:rPr lang="en-US" sz="2000" dirty="0"/>
              <a:t>Social networking platforms; a recent attraction for all</a:t>
            </a:r>
          </a:p>
          <a:p>
            <a:endParaRPr lang="en-US" sz="2000" dirty="0"/>
          </a:p>
          <a:p>
            <a:r>
              <a:rPr lang="en-US" sz="2000" dirty="0"/>
              <a:t>Many use social sites to express their emotions, beliefs or opinions about things, places or personalities. </a:t>
            </a:r>
          </a:p>
          <a:p>
            <a:pPr marL="0" indent="0">
              <a:buNone/>
            </a:pPr>
            <a:endParaRPr lang="en-US" sz="2000" dirty="0"/>
          </a:p>
          <a:p>
            <a:r>
              <a:rPr lang="en-US" sz="2000" dirty="0"/>
              <a:t>Anti-state comments including the hate comments and tweets against the country badly effect the country image</a:t>
            </a:r>
          </a:p>
          <a:p>
            <a:endParaRPr lang="en-US" sz="2400" dirty="0"/>
          </a:p>
        </p:txBody>
      </p:sp>
      <p:sp>
        <p:nvSpPr>
          <p:cNvPr id="4107" name="Oval 4106">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Freeform: Shape 4108">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4098" name="Picture 2" descr="Twitter Sentiment Analysis | Kaggle">
            <a:extLst>
              <a:ext uri="{FF2B5EF4-FFF2-40B4-BE49-F238E27FC236}">
                <a16:creationId xmlns:a16="http://schemas.microsoft.com/office/drawing/2014/main" id="{8F3873F0-DF68-2AA2-FF75-E5A86BB5D9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 b="5"/>
          <a:stretch/>
        </p:blipFill>
        <p:spPr bwMode="auto">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
        <p:nvSpPr>
          <p:cNvPr id="4111" name="Freeform: Shape 4110">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4113" name="Straight Connector 4112">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115" name="Freeform: Shape 4114">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17" name="Freeform: Shape 4116">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8032953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0ACCEF0-B68F-04D7-CB5D-AB009B21BFE9}"/>
              </a:ext>
            </a:extLst>
          </p:cNvPr>
          <p:cNvSpPr>
            <a:spLocks noGrp="1"/>
          </p:cNvSpPr>
          <p:nvPr>
            <p:ph type="ctrTitle"/>
          </p:nvPr>
        </p:nvSpPr>
        <p:spPr>
          <a:xfrm>
            <a:off x="717531" y="2365824"/>
            <a:ext cx="4562764" cy="1947558"/>
          </a:xfrm>
        </p:spPr>
        <p:txBody>
          <a:bodyPr>
            <a:normAutofit/>
          </a:bodyPr>
          <a:lstStyle/>
          <a:p>
            <a:r>
              <a:rPr lang="en-US" sz="4800" u="sng" dirty="0">
                <a:solidFill>
                  <a:schemeClr val="bg1"/>
                </a:solidFill>
              </a:rPr>
              <a:t>Relevant Work</a:t>
            </a:r>
          </a:p>
        </p:txBody>
      </p:sp>
      <p:graphicFrame>
        <p:nvGraphicFramePr>
          <p:cNvPr id="8" name="TextBox 2">
            <a:extLst>
              <a:ext uri="{FF2B5EF4-FFF2-40B4-BE49-F238E27FC236}">
                <a16:creationId xmlns:a16="http://schemas.microsoft.com/office/drawing/2014/main" id="{D17B80A4-49FB-296E-2B8A-73CEB35DD70D}"/>
              </a:ext>
            </a:extLst>
          </p:cNvPr>
          <p:cNvGraphicFramePr/>
          <p:nvPr>
            <p:extLst>
              <p:ext uri="{D42A27DB-BD31-4B8C-83A1-F6EECF244321}">
                <p14:modId xmlns:p14="http://schemas.microsoft.com/office/powerpoint/2010/main" val="3498498090"/>
              </p:ext>
            </p:extLst>
          </p:nvPr>
        </p:nvGraphicFramePr>
        <p:xfrm>
          <a:off x="5220747" y="539496"/>
          <a:ext cx="6253722" cy="5550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7103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alpha val="42745"/>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BF9EC-17E6-B479-8B7B-BED64B8F54A8}"/>
              </a:ext>
            </a:extLst>
          </p:cNvPr>
          <p:cNvSpPr>
            <a:spLocks noGrp="1"/>
          </p:cNvSpPr>
          <p:nvPr>
            <p:ph type="title"/>
          </p:nvPr>
        </p:nvSpPr>
        <p:spPr>
          <a:xfrm>
            <a:off x="2163451" y="187282"/>
            <a:ext cx="7685037" cy="1325563"/>
          </a:xfrm>
        </p:spPr>
        <p:txBody>
          <a:bodyPr/>
          <a:lstStyle/>
          <a:p>
            <a:r>
              <a:rPr lang="en-US" u="sng" dirty="0">
                <a:solidFill>
                  <a:schemeClr val="bg1"/>
                </a:solidFill>
              </a:rPr>
              <a:t>TOOLS/LIBRARIES USED</a:t>
            </a:r>
            <a:endParaRPr lang="LID4096" u="sng" dirty="0">
              <a:solidFill>
                <a:schemeClr val="bg1"/>
              </a:solidFill>
            </a:endParaRPr>
          </a:p>
        </p:txBody>
      </p:sp>
      <p:pic>
        <p:nvPicPr>
          <p:cNvPr id="5" name="Content Placeholder 4" descr="Graphical user interface&#10;&#10;Description automatically generated">
            <a:extLst>
              <a:ext uri="{FF2B5EF4-FFF2-40B4-BE49-F238E27FC236}">
                <a16:creationId xmlns:a16="http://schemas.microsoft.com/office/drawing/2014/main" id="{786C24CA-159B-DE07-6CC6-2E26EAE860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7203" y="1696825"/>
            <a:ext cx="9502219" cy="4489565"/>
          </a:xfrm>
        </p:spPr>
      </p:pic>
    </p:spTree>
    <p:extLst>
      <p:ext uri="{BB962C8B-B14F-4D97-AF65-F5344CB8AC3E}">
        <p14:creationId xmlns:p14="http://schemas.microsoft.com/office/powerpoint/2010/main" val="2691771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05" name="Freeform: Shape 4104">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07" name="Oval 4106">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Freeform: Shape 4108">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4111" name="Freeform: Shape 4110">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4113" name="Straight Connector 4112">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115" name="Freeform: Shape 4114">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17" name="Freeform: Shape 4116">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7493C4C-3F08-DE4A-E7A5-3FAF298EB411}"/>
              </a:ext>
            </a:extLst>
          </p:cNvPr>
          <p:cNvSpPr txBox="1"/>
          <p:nvPr/>
        </p:nvSpPr>
        <p:spPr>
          <a:xfrm>
            <a:off x="7933784" y="1373061"/>
            <a:ext cx="3866311" cy="3532957"/>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4000" b="1" kern="1200" dirty="0">
                <a:solidFill>
                  <a:srgbClr val="FFFFFF"/>
                </a:solidFill>
                <a:latin typeface="+mj-lt"/>
                <a:ea typeface="+mj-ea"/>
                <a:cs typeface="+mj-cs"/>
              </a:rPr>
              <a:t>Flow Diagram</a:t>
            </a:r>
          </a:p>
        </p:txBody>
      </p:sp>
      <p:pic>
        <p:nvPicPr>
          <p:cNvPr id="9" name="Picture 8">
            <a:extLst>
              <a:ext uri="{FF2B5EF4-FFF2-40B4-BE49-F238E27FC236}">
                <a16:creationId xmlns:a16="http://schemas.microsoft.com/office/drawing/2014/main" id="{C0033355-3128-C87A-2DBF-97038FCABDF3}"/>
              </a:ext>
            </a:extLst>
          </p:cNvPr>
          <p:cNvPicPr>
            <a:picLocks noChangeAspect="1"/>
          </p:cNvPicPr>
          <p:nvPr/>
        </p:nvPicPr>
        <p:blipFill>
          <a:blip r:embed="rId2"/>
          <a:stretch>
            <a:fillRect/>
          </a:stretch>
        </p:blipFill>
        <p:spPr>
          <a:xfrm>
            <a:off x="401141" y="-5041"/>
            <a:ext cx="5947320" cy="6858000"/>
          </a:xfrm>
          <a:prstGeom prst="rect">
            <a:avLst/>
          </a:prstGeom>
        </p:spPr>
      </p:pic>
    </p:spTree>
    <p:extLst>
      <p:ext uri="{BB962C8B-B14F-4D97-AF65-F5344CB8AC3E}">
        <p14:creationId xmlns:p14="http://schemas.microsoft.com/office/powerpoint/2010/main" val="1768194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alpha val="73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0ACCEF0-B68F-04D7-CB5D-AB009B21BFE9}"/>
              </a:ext>
            </a:extLst>
          </p:cNvPr>
          <p:cNvSpPr>
            <a:spLocks noGrp="1"/>
          </p:cNvSpPr>
          <p:nvPr>
            <p:ph type="ctrTitle"/>
          </p:nvPr>
        </p:nvSpPr>
        <p:spPr>
          <a:xfrm>
            <a:off x="569750" y="306892"/>
            <a:ext cx="6680796" cy="1244385"/>
          </a:xfrm>
        </p:spPr>
        <p:txBody>
          <a:bodyPr>
            <a:normAutofit/>
          </a:bodyPr>
          <a:lstStyle/>
          <a:p>
            <a:r>
              <a:rPr lang="en-US" u="sng" dirty="0">
                <a:solidFill>
                  <a:schemeClr val="bg1"/>
                </a:solidFill>
              </a:rPr>
              <a:t>System Level Diagram</a:t>
            </a:r>
          </a:p>
        </p:txBody>
      </p:sp>
      <p:pic>
        <p:nvPicPr>
          <p:cNvPr id="3" name="Picture 2">
            <a:extLst>
              <a:ext uri="{FF2B5EF4-FFF2-40B4-BE49-F238E27FC236}">
                <a16:creationId xmlns:a16="http://schemas.microsoft.com/office/drawing/2014/main" id="{310D68E1-DB1A-25CD-D3DC-3DC1DA597A5C}"/>
              </a:ext>
            </a:extLst>
          </p:cNvPr>
          <p:cNvPicPr>
            <a:picLocks noChangeAspect="1"/>
          </p:cNvPicPr>
          <p:nvPr/>
        </p:nvPicPr>
        <p:blipFill>
          <a:blip r:embed="rId2"/>
          <a:stretch>
            <a:fillRect/>
          </a:stretch>
        </p:blipFill>
        <p:spPr>
          <a:xfrm>
            <a:off x="186047" y="1937112"/>
            <a:ext cx="11456266" cy="4364614"/>
          </a:xfrm>
          <a:prstGeom prst="rect">
            <a:avLst/>
          </a:prstGeom>
          <a:noFill/>
          <a:ln w="19050">
            <a:solidFill>
              <a:srgbClr val="E48312"/>
            </a:solidFill>
          </a:ln>
        </p:spPr>
      </p:pic>
    </p:spTree>
    <p:extLst>
      <p:ext uri="{BB962C8B-B14F-4D97-AF65-F5344CB8AC3E}">
        <p14:creationId xmlns:p14="http://schemas.microsoft.com/office/powerpoint/2010/main" val="376564232"/>
      </p:ext>
    </p:extLst>
  </p:cSld>
  <p:clrMapOvr>
    <a:masterClrMapping/>
  </p:clrMapOvr>
</p:sld>
</file>

<file path=ppt/theme/theme1.xml><?xml version="1.0" encoding="utf-8"?>
<a:theme xmlns:a="http://schemas.openxmlformats.org/drawingml/2006/main" name="TropicVTI">
  <a:themeElements>
    <a:clrScheme name="Tropic">
      <a:dk1>
        <a:srgbClr val="000000"/>
      </a:dk1>
      <a:lt1>
        <a:sysClr val="window" lastClr="FFFFFF"/>
      </a:lt1>
      <a:dk2>
        <a:srgbClr val="09392F"/>
      </a:dk2>
      <a:lt2>
        <a:srgbClr val="ECF0F0"/>
      </a:lt2>
      <a:accent1>
        <a:srgbClr val="1EBE9B"/>
      </a:accent1>
      <a:accent2>
        <a:srgbClr val="FD7C7C"/>
      </a:accent2>
      <a:accent3>
        <a:srgbClr val="7DA8B5"/>
      </a:accent3>
      <a:accent4>
        <a:srgbClr val="168E74"/>
      </a:accent4>
      <a:accent5>
        <a:srgbClr val="FB7365"/>
      </a:accent5>
      <a:accent6>
        <a:srgbClr val="D39B17"/>
      </a:accent6>
      <a:hlink>
        <a:srgbClr val="EF08F7"/>
      </a:hlink>
      <a:folHlink>
        <a:srgbClr val="8477FE"/>
      </a:folHlink>
    </a:clrScheme>
    <a:fontScheme name="Tropic">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opicVTI" id="{DE8751F2-0439-4D1D-A674-AFC241C9701D}" vid="{C41D9140-98E0-4A26-97C4-97FDCB8D6E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549</TotalTime>
  <Words>1430</Words>
  <Application>Microsoft Office PowerPoint</Application>
  <PresentationFormat>Widescreen</PresentationFormat>
  <Paragraphs>222</Paragraphs>
  <Slides>33</Slides>
  <Notes>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33</vt:i4>
      </vt:variant>
    </vt:vector>
  </HeadingPairs>
  <TitlesOfParts>
    <vt:vector size="40" baseType="lpstr">
      <vt:lpstr>Arial</vt:lpstr>
      <vt:lpstr>Calibri</vt:lpstr>
      <vt:lpstr>Calibri Light</vt:lpstr>
      <vt:lpstr>Gill Sans Nova</vt:lpstr>
      <vt:lpstr>Wingdings</vt:lpstr>
      <vt:lpstr>TropicVTI</vt:lpstr>
      <vt:lpstr>Office Theme</vt:lpstr>
      <vt:lpstr>Anti-state comment detection on social media using NLP</vt:lpstr>
      <vt:lpstr>PowerPoint Presentation</vt:lpstr>
      <vt:lpstr>PowerPoint Presentation</vt:lpstr>
      <vt:lpstr>  Problem Statement</vt:lpstr>
      <vt:lpstr>Introduction</vt:lpstr>
      <vt:lpstr>Relevant Work</vt:lpstr>
      <vt:lpstr>TOOLS/LIBRARIES USED</vt:lpstr>
      <vt:lpstr>PowerPoint Presentation</vt:lpstr>
      <vt:lpstr>System Level Diagram</vt:lpstr>
      <vt:lpstr>Implementation</vt:lpstr>
      <vt:lpstr>Data Gathering</vt:lpstr>
      <vt:lpstr>Dataset Creation</vt:lpstr>
      <vt:lpstr>PowerPoint Presentation</vt:lpstr>
      <vt:lpstr>Our Dataset  We have worked on a tweet's dataset extracted directly from a Twitter </vt:lpstr>
      <vt:lpstr>Dataset  Pre-processing</vt:lpstr>
      <vt:lpstr>Dataset  Pre-processing</vt:lpstr>
      <vt:lpstr>Feature Extraction</vt:lpstr>
      <vt:lpstr>Support Vector Machine (SVM)</vt:lpstr>
      <vt:lpstr>Logistic Regression</vt:lpstr>
      <vt:lpstr>Random Forest    </vt:lpstr>
      <vt:lpstr>Accuracy of Classifiers</vt:lpstr>
      <vt:lpstr>Building Pipeline model</vt:lpstr>
      <vt:lpstr>GUI Functioning </vt:lpstr>
      <vt:lpstr>GUI Functioning</vt:lpstr>
      <vt:lpstr>PowerPoint Presentation</vt:lpstr>
      <vt:lpstr>PowerPoint Presentation</vt:lpstr>
      <vt:lpstr>PowerPoint Presentation</vt:lpstr>
      <vt:lpstr>PowerPoint Presentation</vt:lpstr>
      <vt:lpstr>PowerPoint Presentation</vt:lpstr>
      <vt:lpstr>Future Work </vt:lpstr>
      <vt:lpstr>Challenges     </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Anti-state comment detection on social media using NLP</dc:title>
  <dc:creator>Arsalan Javed</dc:creator>
  <cp:lastModifiedBy>Arsalan Javed</cp:lastModifiedBy>
  <cp:revision>261</cp:revision>
  <dcterms:created xsi:type="dcterms:W3CDTF">2022-06-11T14:22:10Z</dcterms:created>
  <dcterms:modified xsi:type="dcterms:W3CDTF">2022-06-15T06:49:08Z</dcterms:modified>
</cp:coreProperties>
</file>